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7" r:id="rId9"/>
    <p:sldId id="263" r:id="rId10"/>
    <p:sldId id="264" r:id="rId11"/>
    <p:sldId id="265" r:id="rId12"/>
    <p:sldId id="266"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792" y="-4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6/29/2015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0"/>
            <a:ext cx="8839200" cy="1102519"/>
          </a:xfrm>
        </p:spPr>
        <p:txBody>
          <a:bodyPr anchor="t">
            <a:normAutofit fontScale="90000"/>
          </a:bodyPr>
          <a:lstStyle/>
          <a:p>
            <a:r>
              <a:rPr lang="en-US" dirty="0" smtClean="0">
                <a:solidFill>
                  <a:schemeClr val="bg1">
                    <a:lumMod val="85000"/>
                  </a:schemeClr>
                </a:solidFill>
              </a:rPr>
              <a:t>Children, Youth and Family Discipleship</a:t>
            </a:r>
            <a:endParaRPr lang="en-US" dirty="0">
              <a:solidFill>
                <a:schemeClr val="bg1">
                  <a:lumMod val="85000"/>
                </a:schemeClr>
              </a:solidFill>
            </a:endParaRPr>
          </a:p>
        </p:txBody>
      </p:sp>
      <p:sp>
        <p:nvSpPr>
          <p:cNvPr id="3" name="Subtitle 2"/>
          <p:cNvSpPr>
            <a:spLocks noGrp="1"/>
          </p:cNvSpPr>
          <p:nvPr>
            <p:ph type="subTitle" idx="1"/>
          </p:nvPr>
        </p:nvSpPr>
        <p:spPr>
          <a:xfrm>
            <a:off x="1371600" y="971550"/>
            <a:ext cx="6400800" cy="3581400"/>
          </a:xfrm>
        </p:spPr>
        <p:txBody>
          <a:bodyPr anchor="ctr">
            <a:normAutofit/>
          </a:bodyPr>
          <a:lstStyle/>
          <a:p>
            <a:r>
              <a:rPr lang="en-US" sz="2400" dirty="0" smtClean="0"/>
              <a:t>Pastor Jeremy Mavis</a:t>
            </a:r>
          </a:p>
          <a:p>
            <a:r>
              <a:rPr lang="en-US" sz="2400" dirty="0" smtClean="0"/>
              <a:t>Hayward Wesleyan Church</a:t>
            </a:r>
            <a:endParaRPr lang="en-US" sz="2400" dirty="0"/>
          </a:p>
        </p:txBody>
      </p:sp>
      <p:sp>
        <p:nvSpPr>
          <p:cNvPr id="4" name="Subtitle 2"/>
          <p:cNvSpPr txBox="1">
            <a:spLocks/>
          </p:cNvSpPr>
          <p:nvPr/>
        </p:nvSpPr>
        <p:spPr>
          <a:xfrm>
            <a:off x="152400" y="4705350"/>
            <a:ext cx="8839200" cy="323849"/>
          </a:xfrm>
          <a:prstGeom prst="rect">
            <a:avLst/>
          </a:prstGeom>
        </p:spPr>
        <p:txBody>
          <a:bodyPr vert="horz" lIns="91440" tIns="45720" rIns="91440" bIns="45720" rtlCol="0" anchor="b">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400" dirty="0" smtClean="0"/>
              <a:t>jeremy@hwcyouth.org     jeremymavis.com     facebook.com/</a:t>
            </a:r>
            <a:r>
              <a:rPr lang="en-US" sz="1400" dirty="0" err="1" smtClean="0"/>
              <a:t>jdmavis</a:t>
            </a:r>
            <a:r>
              <a:rPr lang="en-US" sz="1400" dirty="0" smtClean="0"/>
              <a:t>     twitter.com/</a:t>
            </a:r>
            <a:r>
              <a:rPr lang="en-US" sz="1400" dirty="0" err="1" smtClean="0"/>
              <a:t>jdmavis</a:t>
            </a:r>
            <a:r>
              <a:rPr lang="en-US" sz="1400" dirty="0" smtClean="0"/>
              <a:t>     instagram.com/</a:t>
            </a:r>
            <a:r>
              <a:rPr lang="en-US" sz="1400" dirty="0" err="1" smtClean="0"/>
              <a:t>jdmavis</a:t>
            </a:r>
            <a:endParaRPr lang="en-US" sz="1400" dirty="0"/>
          </a:p>
        </p:txBody>
      </p:sp>
    </p:spTree>
    <p:extLst>
      <p:ext uri="{BB962C8B-B14F-4D97-AF65-F5344CB8AC3E}">
        <p14:creationId xmlns:p14="http://schemas.microsoft.com/office/powerpoint/2010/main" val="2472069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4267200" cy="4267200"/>
          </a:xfrm>
        </p:spPr>
        <p:txBody>
          <a:bodyPr anchor="t">
            <a:normAutofit/>
          </a:bodyPr>
          <a:lstStyle/>
          <a:p>
            <a:pPr algn="l"/>
            <a:r>
              <a:rPr lang="en-US" sz="1800" b="1" dirty="0" smtClean="0">
                <a:solidFill>
                  <a:schemeClr val="bg1">
                    <a:lumMod val="85000"/>
                  </a:schemeClr>
                </a:solidFill>
              </a:rPr>
              <a:t>Isaiah 6:1-8 </a:t>
            </a:r>
            <a:r>
              <a:rPr lang="en-US" sz="1800" dirty="0" smtClean="0">
                <a:solidFill>
                  <a:schemeClr val="bg1">
                    <a:lumMod val="85000"/>
                  </a:schemeClr>
                </a:solidFill>
              </a:rPr>
              <a:t>NIV</a:t>
            </a:r>
          </a:p>
          <a:p>
            <a:pPr algn="l"/>
            <a:r>
              <a:rPr lang="en-US" sz="1800" dirty="0" smtClean="0">
                <a:solidFill>
                  <a:schemeClr val="bg1">
                    <a:lumMod val="85000"/>
                  </a:schemeClr>
                </a:solidFill>
              </a:rPr>
              <a:t>In the year that King </a:t>
            </a:r>
            <a:r>
              <a:rPr lang="en-US" sz="1800" dirty="0" err="1" smtClean="0">
                <a:solidFill>
                  <a:schemeClr val="bg1">
                    <a:lumMod val="85000"/>
                  </a:schemeClr>
                </a:solidFill>
              </a:rPr>
              <a:t>Uzziah</a:t>
            </a:r>
            <a:r>
              <a:rPr lang="en-US" sz="1800" dirty="0" smtClean="0">
                <a:solidFill>
                  <a:schemeClr val="bg1">
                    <a:lumMod val="85000"/>
                  </a:schemeClr>
                </a:solidFill>
              </a:rPr>
              <a:t> died, I saw the LORD seated on a throne, high and exalted, and the train of his robe filled the temple. Above him were seraphs, each with six wings: With two wings they covered their faces, with two they covered their feet, and with two they were flying. And they were calling to one another:</a:t>
            </a:r>
          </a:p>
          <a:p>
            <a:pPr algn="l"/>
            <a:r>
              <a:rPr lang="en-US" sz="1800" i="1" dirty="0" smtClean="0">
                <a:solidFill>
                  <a:schemeClr val="bg1">
                    <a:lumMod val="85000"/>
                  </a:schemeClr>
                </a:solidFill>
              </a:rPr>
              <a:t>“Holy, holy, holy is the LORD Almighty; the whole earth is full of his glory.”</a:t>
            </a:r>
          </a:p>
          <a:p>
            <a:pPr algn="l"/>
            <a:r>
              <a:rPr lang="en-US" sz="1800" dirty="0" smtClean="0">
                <a:solidFill>
                  <a:schemeClr val="bg1">
                    <a:lumMod val="85000"/>
                  </a:schemeClr>
                </a:solidFill>
              </a:rPr>
              <a:t>At the sound of their voices the doorposts and thresholds shook and the temple was filled with smoke.</a:t>
            </a:r>
          </a:p>
        </p:txBody>
      </p:sp>
      <p:sp>
        <p:nvSpPr>
          <p:cNvPr id="4" name="Subtitle 2"/>
          <p:cNvSpPr txBox="1">
            <a:spLocks/>
          </p:cNvSpPr>
          <p:nvPr/>
        </p:nvSpPr>
        <p:spPr>
          <a:xfrm>
            <a:off x="4724400" y="742950"/>
            <a:ext cx="4267200" cy="4267200"/>
          </a:xfrm>
          <a:prstGeom prst="rect">
            <a:avLst/>
          </a:prstGeom>
        </p:spPr>
        <p:txBody>
          <a:bodyPr vert="horz" lIns="91440" tIns="45720" rIns="91440" bIns="45720" rtlCol="0" anchor="ctr">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1800" dirty="0">
              <a:solidFill>
                <a:schemeClr val="bg1">
                  <a:lumMod val="85000"/>
                </a:schemeClr>
              </a:solidFill>
            </a:endParaRPr>
          </a:p>
        </p:txBody>
      </p:sp>
      <p:sp>
        <p:nvSpPr>
          <p:cNvPr id="5" name="Subtitle 2"/>
          <p:cNvSpPr txBox="1">
            <a:spLocks/>
          </p:cNvSpPr>
          <p:nvPr/>
        </p:nvSpPr>
        <p:spPr>
          <a:xfrm>
            <a:off x="4735286" y="742950"/>
            <a:ext cx="4267200" cy="4267200"/>
          </a:xfrm>
          <a:prstGeom prst="rect">
            <a:avLst/>
          </a:prstGeom>
        </p:spPr>
        <p:txBody>
          <a:bodyPr vert="horz" lIns="91440" tIns="45720" rIns="91440" bIns="45720" rtlCol="0" anchor="t">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1800" i="1" dirty="0">
                <a:solidFill>
                  <a:schemeClr val="bg1">
                    <a:lumMod val="85000"/>
                  </a:schemeClr>
                </a:solidFill>
              </a:rPr>
              <a:t>“Woe to me!” </a:t>
            </a:r>
            <a:r>
              <a:rPr lang="en-US" sz="1800" dirty="0">
                <a:solidFill>
                  <a:schemeClr val="bg1">
                    <a:lumMod val="85000"/>
                  </a:schemeClr>
                </a:solidFill>
              </a:rPr>
              <a:t>I cried. </a:t>
            </a:r>
            <a:r>
              <a:rPr lang="en-US" sz="1800" i="1" dirty="0">
                <a:solidFill>
                  <a:schemeClr val="bg1">
                    <a:lumMod val="85000"/>
                  </a:schemeClr>
                </a:solidFill>
              </a:rPr>
              <a:t>“I am ruined! For I am a man of unclean lips, and I live among a people of unclean lips, and my eyes have seen the King, the LORD Almighty</a:t>
            </a:r>
            <a:r>
              <a:rPr lang="en-US" sz="1800" i="1" dirty="0" smtClean="0">
                <a:solidFill>
                  <a:schemeClr val="bg1">
                    <a:lumMod val="85000"/>
                  </a:schemeClr>
                </a:solidFill>
              </a:rPr>
              <a:t>.”</a:t>
            </a:r>
          </a:p>
          <a:p>
            <a:pPr algn="l"/>
            <a:r>
              <a:rPr lang="en-US" sz="1800" dirty="0" smtClean="0">
                <a:solidFill>
                  <a:schemeClr val="bg1">
                    <a:lumMod val="85000"/>
                  </a:schemeClr>
                </a:solidFill>
              </a:rPr>
              <a:t>Then one of the seraphs flew to me with a live coal in his hand, which he had taken with tongs from the altar. With it he touched my mouth and said,</a:t>
            </a:r>
          </a:p>
          <a:p>
            <a:pPr algn="l"/>
            <a:r>
              <a:rPr lang="en-US" sz="1800" i="1" dirty="0" smtClean="0">
                <a:solidFill>
                  <a:schemeClr val="bg1">
                    <a:lumMod val="85000"/>
                  </a:schemeClr>
                </a:solidFill>
              </a:rPr>
              <a:t>“See, this has touched your lips; your guilt is taken away and your sin atoned for.”</a:t>
            </a:r>
          </a:p>
          <a:p>
            <a:pPr algn="l"/>
            <a:r>
              <a:rPr lang="en-US" sz="1800" dirty="0" smtClean="0">
                <a:solidFill>
                  <a:schemeClr val="bg1">
                    <a:lumMod val="85000"/>
                  </a:schemeClr>
                </a:solidFill>
              </a:rPr>
              <a:t>Then I heard the voice of the LORD saying,</a:t>
            </a:r>
          </a:p>
          <a:p>
            <a:pPr algn="l"/>
            <a:r>
              <a:rPr lang="en-US" sz="1800" i="1" dirty="0" smtClean="0">
                <a:solidFill>
                  <a:schemeClr val="bg1">
                    <a:lumMod val="85000"/>
                  </a:schemeClr>
                </a:solidFill>
              </a:rPr>
              <a:t>“Whom shall I send? And who will go for us?”</a:t>
            </a:r>
          </a:p>
          <a:p>
            <a:pPr algn="l"/>
            <a:r>
              <a:rPr lang="en-US" sz="1800" dirty="0" smtClean="0">
                <a:solidFill>
                  <a:schemeClr val="bg1">
                    <a:lumMod val="85000"/>
                  </a:schemeClr>
                </a:solidFill>
              </a:rPr>
              <a:t>And I said,</a:t>
            </a:r>
          </a:p>
          <a:p>
            <a:pPr algn="l"/>
            <a:r>
              <a:rPr lang="en-US" sz="1800" i="1" dirty="0" smtClean="0">
                <a:solidFill>
                  <a:schemeClr val="bg1">
                    <a:lumMod val="85000"/>
                  </a:schemeClr>
                </a:solidFill>
              </a:rPr>
              <a:t>“Here am I. Send me!”</a:t>
            </a:r>
            <a:endParaRPr lang="en-US" sz="1800" i="1" dirty="0">
              <a:solidFill>
                <a:schemeClr val="bg1">
                  <a:lumMod val="85000"/>
                </a:schemeClr>
              </a:solidFill>
            </a:endParaRPr>
          </a:p>
        </p:txBody>
      </p:sp>
    </p:spTree>
    <p:extLst>
      <p:ext uri="{BB962C8B-B14F-4D97-AF65-F5344CB8AC3E}">
        <p14:creationId xmlns:p14="http://schemas.microsoft.com/office/powerpoint/2010/main" val="1491219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i="1" dirty="0">
                <a:solidFill>
                  <a:schemeClr val="bg1">
                    <a:lumMod val="85000"/>
                  </a:schemeClr>
                </a:solidFill>
              </a:rPr>
              <a:t>I am researching the impacts that postmodern thought and consumerism have made on the evolution of the family unit. Applying this to children’s ministry, the biblical model of spiritual formation for children occurs primarily within the family </a:t>
            </a:r>
            <a:r>
              <a:rPr lang="en-US" sz="2400" i="1" dirty="0" smtClean="0">
                <a:solidFill>
                  <a:schemeClr val="bg1">
                    <a:lumMod val="85000"/>
                  </a:schemeClr>
                </a:solidFill>
              </a:rPr>
              <a:t>unit.</a:t>
            </a:r>
          </a:p>
          <a:p>
            <a:r>
              <a:rPr lang="en-US" sz="2400" i="1" dirty="0" smtClean="0">
                <a:solidFill>
                  <a:schemeClr val="bg1">
                    <a:lumMod val="85000"/>
                  </a:schemeClr>
                </a:solidFill>
              </a:rPr>
              <a:t>Because </a:t>
            </a:r>
            <a:r>
              <a:rPr lang="en-US" sz="2400" i="1" dirty="0">
                <a:solidFill>
                  <a:schemeClr val="bg1">
                    <a:lumMod val="85000"/>
                  </a:schemeClr>
                </a:solidFill>
              </a:rPr>
              <a:t>of the developments within western culture, however, the traditional family is no longer as common of an environment for children to be reared within</a:t>
            </a:r>
            <a:r>
              <a:rPr lang="en-US" sz="2400" i="1" dirty="0" smtClean="0">
                <a:solidFill>
                  <a:schemeClr val="bg1">
                    <a:lumMod val="85000"/>
                  </a:schemeClr>
                </a:solidFill>
              </a:rPr>
              <a:t>.</a:t>
            </a:r>
          </a:p>
          <a:p>
            <a:endParaRPr lang="en-US" sz="2400" b="1" i="1" dirty="0" smtClean="0">
              <a:solidFill>
                <a:schemeClr val="bg1">
                  <a:lumMod val="85000"/>
                </a:schemeClr>
              </a:solidFill>
            </a:endParaRPr>
          </a:p>
          <a:p>
            <a:r>
              <a:rPr lang="en-US" sz="2400" b="1" i="1" dirty="0" smtClean="0">
                <a:solidFill>
                  <a:schemeClr val="bg1">
                    <a:lumMod val="85000"/>
                  </a:schemeClr>
                </a:solidFill>
              </a:rPr>
              <a:t>What is the local church going to need to do in order to serve the needs for the spiritual formation of children in the postmodern era?</a:t>
            </a:r>
            <a:endParaRPr lang="en-US" sz="2400" b="1" i="1" dirty="0">
              <a:solidFill>
                <a:schemeClr val="bg1">
                  <a:lumMod val="85000"/>
                </a:schemeClr>
              </a:solidFill>
            </a:endParaRPr>
          </a:p>
        </p:txBody>
      </p:sp>
    </p:spTree>
    <p:extLst>
      <p:ext uri="{BB962C8B-B14F-4D97-AF65-F5344CB8AC3E}">
        <p14:creationId xmlns:p14="http://schemas.microsoft.com/office/powerpoint/2010/main" val="2282760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dirty="0" smtClean="0">
                <a:solidFill>
                  <a:schemeClr val="bg1">
                    <a:lumMod val="85000"/>
                  </a:schemeClr>
                </a:solidFill>
              </a:rPr>
              <a:t>Intent of the Family</a:t>
            </a:r>
            <a:endParaRPr lang="en-US" sz="2400" b="1" dirty="0">
              <a:solidFill>
                <a:schemeClr val="bg1">
                  <a:lumMod val="85000"/>
                </a:schemeClr>
              </a:solidFill>
            </a:endParaRPr>
          </a:p>
        </p:txBody>
      </p:sp>
    </p:spTree>
    <p:extLst>
      <p:ext uri="{BB962C8B-B14F-4D97-AF65-F5344CB8AC3E}">
        <p14:creationId xmlns:p14="http://schemas.microsoft.com/office/powerpoint/2010/main" val="3182758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dirty="0" smtClean="0">
                <a:solidFill>
                  <a:schemeClr val="bg1">
                    <a:lumMod val="85000"/>
                  </a:schemeClr>
                </a:solidFill>
              </a:rPr>
              <a:t>Formal and Informal Environments</a:t>
            </a:r>
            <a:endParaRPr lang="en-US" sz="2400" b="1" dirty="0">
              <a:solidFill>
                <a:schemeClr val="bg1">
                  <a:lumMod val="85000"/>
                </a:schemeClr>
              </a:solidFill>
            </a:endParaRPr>
          </a:p>
        </p:txBody>
      </p:sp>
    </p:spTree>
    <p:extLst>
      <p:ext uri="{BB962C8B-B14F-4D97-AF65-F5344CB8AC3E}">
        <p14:creationId xmlns:p14="http://schemas.microsoft.com/office/powerpoint/2010/main" val="17546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dirty="0" smtClean="0">
                <a:solidFill>
                  <a:schemeClr val="bg1">
                    <a:lumMod val="85000"/>
                  </a:schemeClr>
                </a:solidFill>
              </a:rPr>
              <a:t>The purpose of the family ministry at HWC is:</a:t>
            </a:r>
          </a:p>
          <a:p>
            <a:r>
              <a:rPr lang="en-US" sz="2400" i="1" dirty="0" smtClean="0">
                <a:solidFill>
                  <a:schemeClr val="bg1">
                    <a:lumMod val="85000"/>
                  </a:schemeClr>
                </a:solidFill>
              </a:rPr>
              <a:t>to participate, in partnership with the church, in the story God is revealing and weaving in the lives of families as they live and bear witness to the Gospel of Jesus Christ.</a:t>
            </a:r>
          </a:p>
          <a:p>
            <a:endParaRPr lang="en-US" sz="2400" dirty="0" smtClean="0">
              <a:solidFill>
                <a:schemeClr val="bg1">
                  <a:lumMod val="85000"/>
                </a:schemeClr>
              </a:solidFill>
            </a:endParaRPr>
          </a:p>
          <a:p>
            <a:r>
              <a:rPr lang="en-US" sz="2400" dirty="0" smtClean="0">
                <a:solidFill>
                  <a:schemeClr val="bg1">
                    <a:lumMod val="85000"/>
                  </a:schemeClr>
                </a:solidFill>
              </a:rPr>
              <a:t>The goal of families at HWC is:</a:t>
            </a:r>
          </a:p>
          <a:p>
            <a:r>
              <a:rPr lang="en-US" sz="2400" i="1" dirty="0" smtClean="0">
                <a:solidFill>
                  <a:schemeClr val="bg1">
                    <a:lumMod val="85000"/>
                  </a:schemeClr>
                </a:solidFill>
              </a:rPr>
              <a:t>to make disciples of Jesus Christ.</a:t>
            </a:r>
          </a:p>
        </p:txBody>
      </p:sp>
    </p:spTree>
    <p:extLst>
      <p:ext uri="{BB962C8B-B14F-4D97-AF65-F5344CB8AC3E}">
        <p14:creationId xmlns:p14="http://schemas.microsoft.com/office/powerpoint/2010/main" val="3609451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dirty="0" smtClean="0">
                <a:solidFill>
                  <a:schemeClr val="bg1">
                    <a:lumMod val="85000"/>
                  </a:schemeClr>
                </a:solidFill>
              </a:rPr>
              <a:t>Families will participate in God’s story and foster discipleship through:</a:t>
            </a:r>
          </a:p>
          <a:p>
            <a:endParaRPr lang="en-US" sz="2400" i="1" dirty="0">
              <a:solidFill>
                <a:schemeClr val="bg1">
                  <a:lumMod val="85000"/>
                </a:schemeClr>
              </a:solidFill>
            </a:endParaRPr>
          </a:p>
          <a:p>
            <a:pPr marL="457200" indent="-457200">
              <a:buFont typeface="+mj-lt"/>
              <a:buAutoNum type="arabicPeriod"/>
            </a:pPr>
            <a:r>
              <a:rPr lang="en-US" sz="2400" i="1" dirty="0" smtClean="0">
                <a:solidFill>
                  <a:schemeClr val="bg1">
                    <a:lumMod val="85000"/>
                  </a:schemeClr>
                </a:solidFill>
              </a:rPr>
              <a:t>Faith Teaching</a:t>
            </a:r>
          </a:p>
          <a:p>
            <a:pPr marL="457200" indent="-457200">
              <a:buFont typeface="+mj-lt"/>
              <a:buAutoNum type="arabicPeriod"/>
            </a:pPr>
            <a:r>
              <a:rPr lang="en-US" sz="2400" i="1" dirty="0" smtClean="0">
                <a:solidFill>
                  <a:schemeClr val="bg1">
                    <a:lumMod val="85000"/>
                  </a:schemeClr>
                </a:solidFill>
              </a:rPr>
              <a:t>Relational Connections</a:t>
            </a:r>
          </a:p>
          <a:p>
            <a:pPr marL="457200" indent="-457200">
              <a:buFont typeface="+mj-lt"/>
              <a:buAutoNum type="arabicPeriod"/>
            </a:pPr>
            <a:r>
              <a:rPr lang="en-US" sz="2400" i="1" dirty="0" smtClean="0">
                <a:solidFill>
                  <a:schemeClr val="bg1">
                    <a:lumMod val="85000"/>
                  </a:schemeClr>
                </a:solidFill>
              </a:rPr>
              <a:t>Spiritual Environments</a:t>
            </a:r>
          </a:p>
        </p:txBody>
      </p:sp>
    </p:spTree>
    <p:extLst>
      <p:ext uri="{BB962C8B-B14F-4D97-AF65-F5344CB8AC3E}">
        <p14:creationId xmlns:p14="http://schemas.microsoft.com/office/powerpoint/2010/main" val="2428213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t">
            <a:normAutofit/>
          </a:bodyPr>
          <a:lstStyle/>
          <a:p>
            <a:endParaRPr lang="en-US" sz="2400" dirty="0" smtClean="0">
              <a:solidFill>
                <a:schemeClr val="bg1">
                  <a:lumMod val="85000"/>
                </a:schemeClr>
              </a:solidFill>
            </a:endParaRPr>
          </a:p>
          <a:p>
            <a:endParaRPr lang="en-US" sz="2400" dirty="0">
              <a:solidFill>
                <a:schemeClr val="bg1">
                  <a:lumMod val="85000"/>
                </a:schemeClr>
              </a:solidFill>
            </a:endParaRPr>
          </a:p>
          <a:p>
            <a:r>
              <a:rPr lang="en-US" sz="2400" dirty="0" smtClean="0">
                <a:solidFill>
                  <a:schemeClr val="bg1">
                    <a:lumMod val="85000"/>
                  </a:schemeClr>
                </a:solidFill>
              </a:rPr>
              <a:t>Choo, Choo Train Model</a:t>
            </a:r>
            <a:endParaRPr lang="en-US" sz="2400" i="1" dirty="0" smtClean="0">
              <a:solidFill>
                <a:schemeClr val="bg1">
                  <a:lumMod val="85000"/>
                </a:schemeClr>
              </a:solidFill>
            </a:endParaRPr>
          </a:p>
        </p:txBody>
      </p:sp>
      <p:grpSp>
        <p:nvGrpSpPr>
          <p:cNvPr id="17" name="Group 16"/>
          <p:cNvGrpSpPr/>
          <p:nvPr/>
        </p:nvGrpSpPr>
        <p:grpSpPr>
          <a:xfrm>
            <a:off x="685800" y="2747486"/>
            <a:ext cx="7924800" cy="1653064"/>
            <a:chOff x="685800" y="1821418"/>
            <a:chExt cx="7924800" cy="1653064"/>
          </a:xfrm>
        </p:grpSpPr>
        <p:sp>
          <p:nvSpPr>
            <p:cNvPr id="6" name="Rectangle 5"/>
            <p:cNvSpPr/>
            <p:nvPr/>
          </p:nvSpPr>
          <p:spPr>
            <a:xfrm>
              <a:off x="914400" y="1962150"/>
              <a:ext cx="304800" cy="1371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524000" y="1975757"/>
              <a:ext cx="304800" cy="1371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133600" y="1962150"/>
              <a:ext cx="304800" cy="1371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743200" y="1956707"/>
              <a:ext cx="304800" cy="1371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352800" y="1956707"/>
              <a:ext cx="304800" cy="1371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962400" y="1962150"/>
              <a:ext cx="304800" cy="1371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3900" y="1975757"/>
              <a:ext cx="304800" cy="1371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05400" y="1962150"/>
              <a:ext cx="304800" cy="13716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85800" y="2152650"/>
              <a:ext cx="76962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85800" y="3028950"/>
              <a:ext cx="76962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62800" y="1821418"/>
              <a:ext cx="1371600" cy="369332"/>
            </a:xfrm>
            <a:prstGeom prst="rect">
              <a:avLst/>
            </a:prstGeom>
            <a:noFill/>
          </p:spPr>
          <p:txBody>
            <a:bodyPr wrap="square" rtlCol="0">
              <a:spAutoFit/>
            </a:bodyPr>
            <a:lstStyle/>
            <a:p>
              <a:r>
                <a:rPr lang="en-US" dirty="0" smtClean="0">
                  <a:solidFill>
                    <a:schemeClr val="bg1">
                      <a:lumMod val="85000"/>
                    </a:schemeClr>
                  </a:solidFill>
                </a:rPr>
                <a:t>Church Rail</a:t>
              </a:r>
              <a:endParaRPr lang="en-US" dirty="0">
                <a:solidFill>
                  <a:schemeClr val="bg1">
                    <a:lumMod val="85000"/>
                  </a:schemeClr>
                </a:solidFill>
              </a:endParaRPr>
            </a:p>
          </p:txBody>
        </p:sp>
        <p:sp>
          <p:nvSpPr>
            <p:cNvPr id="15" name="TextBox 14"/>
            <p:cNvSpPr txBox="1"/>
            <p:nvPr/>
          </p:nvSpPr>
          <p:spPr>
            <a:xfrm>
              <a:off x="7239000" y="3105150"/>
              <a:ext cx="1371600" cy="369332"/>
            </a:xfrm>
            <a:prstGeom prst="rect">
              <a:avLst/>
            </a:prstGeom>
            <a:noFill/>
          </p:spPr>
          <p:txBody>
            <a:bodyPr wrap="square" rtlCol="0">
              <a:spAutoFit/>
            </a:bodyPr>
            <a:lstStyle/>
            <a:p>
              <a:r>
                <a:rPr lang="en-US" dirty="0" smtClean="0">
                  <a:solidFill>
                    <a:schemeClr val="bg1">
                      <a:lumMod val="85000"/>
                    </a:schemeClr>
                  </a:solidFill>
                </a:rPr>
                <a:t>Family Rail</a:t>
              </a:r>
              <a:endParaRPr lang="en-US" dirty="0">
                <a:solidFill>
                  <a:schemeClr val="bg1">
                    <a:lumMod val="85000"/>
                  </a:schemeClr>
                </a:solidFill>
              </a:endParaRPr>
            </a:p>
          </p:txBody>
        </p:sp>
        <p:sp>
          <p:nvSpPr>
            <p:cNvPr id="16" name="TextBox 15"/>
            <p:cNvSpPr txBox="1"/>
            <p:nvPr/>
          </p:nvSpPr>
          <p:spPr>
            <a:xfrm>
              <a:off x="5410200" y="2457841"/>
              <a:ext cx="2286000" cy="369332"/>
            </a:xfrm>
            <a:prstGeom prst="rect">
              <a:avLst/>
            </a:prstGeom>
            <a:noFill/>
          </p:spPr>
          <p:txBody>
            <a:bodyPr wrap="square" rtlCol="0">
              <a:spAutoFit/>
            </a:bodyPr>
            <a:lstStyle/>
            <a:p>
              <a:r>
                <a:rPr lang="en-US" dirty="0" smtClean="0">
                  <a:solidFill>
                    <a:schemeClr val="bg1">
                      <a:lumMod val="85000"/>
                    </a:schemeClr>
                  </a:solidFill>
                </a:rPr>
                <a:t>Wooden Railroad Ties</a:t>
              </a:r>
              <a:endParaRPr lang="en-US" dirty="0">
                <a:solidFill>
                  <a:schemeClr val="bg1">
                    <a:lumMod val="85000"/>
                  </a:schemeClr>
                </a:solidFill>
              </a:endParaRPr>
            </a:p>
          </p:txBody>
        </p:sp>
      </p:grpSp>
    </p:spTree>
    <p:extLst>
      <p:ext uri="{BB962C8B-B14F-4D97-AF65-F5344CB8AC3E}">
        <p14:creationId xmlns:p14="http://schemas.microsoft.com/office/powerpoint/2010/main" val="3947482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dirty="0" smtClean="0">
                <a:solidFill>
                  <a:schemeClr val="bg1">
                    <a:lumMod val="85000"/>
                  </a:schemeClr>
                </a:solidFill>
              </a:rPr>
              <a:t>Church Rail:</a:t>
            </a:r>
          </a:p>
          <a:p>
            <a:pPr algn="l"/>
            <a:endParaRPr lang="en-US" sz="2400" i="1" dirty="0">
              <a:solidFill>
                <a:schemeClr val="bg1">
                  <a:lumMod val="85000"/>
                </a:schemeClr>
              </a:solidFill>
            </a:endParaRPr>
          </a:p>
          <a:p>
            <a:pPr marL="457200" indent="-457200" algn="l">
              <a:buFont typeface="+mj-lt"/>
              <a:buAutoNum type="arabicPeriod"/>
            </a:pPr>
            <a:r>
              <a:rPr lang="en-US" sz="2400" u="sng" dirty="0" smtClean="0">
                <a:solidFill>
                  <a:schemeClr val="bg1">
                    <a:lumMod val="85000"/>
                  </a:schemeClr>
                </a:solidFill>
              </a:rPr>
              <a:t>Faith Teaching</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having a strategic, educational (curricular) plan</a:t>
            </a:r>
            <a:endParaRPr lang="en-US" sz="2400" dirty="0" smtClean="0">
              <a:solidFill>
                <a:schemeClr val="bg1">
                  <a:lumMod val="85000"/>
                </a:schemeClr>
              </a:solidFill>
            </a:endParaRPr>
          </a:p>
          <a:p>
            <a:pPr marL="457200" indent="-457200" algn="l">
              <a:buFont typeface="+mj-lt"/>
              <a:buAutoNum type="arabicPeriod"/>
            </a:pPr>
            <a:r>
              <a:rPr lang="en-US" sz="2400" u="sng" dirty="0" smtClean="0">
                <a:solidFill>
                  <a:schemeClr val="bg1">
                    <a:lumMod val="85000"/>
                  </a:schemeClr>
                </a:solidFill>
              </a:rPr>
              <a:t>Relational Connections</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engaging with small group leaders and their peers</a:t>
            </a:r>
          </a:p>
          <a:p>
            <a:pPr marL="457200" indent="-457200" algn="l">
              <a:buFont typeface="+mj-lt"/>
              <a:buAutoNum type="arabicPeriod"/>
            </a:pPr>
            <a:r>
              <a:rPr lang="en-US" sz="2400" u="sng" dirty="0" smtClean="0">
                <a:solidFill>
                  <a:schemeClr val="bg1">
                    <a:lumMod val="85000"/>
                  </a:schemeClr>
                </a:solidFill>
              </a:rPr>
              <a:t>Spiritual Environments</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participating together in corporate worship</a:t>
            </a:r>
            <a:endParaRPr lang="en-US" sz="2400" dirty="0" smtClean="0">
              <a:solidFill>
                <a:schemeClr val="bg1">
                  <a:lumMod val="85000"/>
                </a:schemeClr>
              </a:solidFill>
            </a:endParaRPr>
          </a:p>
        </p:txBody>
      </p:sp>
    </p:spTree>
    <p:extLst>
      <p:ext uri="{BB962C8B-B14F-4D97-AF65-F5344CB8AC3E}">
        <p14:creationId xmlns:p14="http://schemas.microsoft.com/office/powerpoint/2010/main" val="478770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fontScale="92500" lnSpcReduction="10000"/>
          </a:bodyPr>
          <a:lstStyle/>
          <a:p>
            <a:r>
              <a:rPr lang="en-US" sz="2400" dirty="0" smtClean="0">
                <a:solidFill>
                  <a:schemeClr val="bg1">
                    <a:lumMod val="85000"/>
                  </a:schemeClr>
                </a:solidFill>
              </a:rPr>
              <a:t>Family Rail:</a:t>
            </a:r>
          </a:p>
          <a:p>
            <a:pPr algn="l"/>
            <a:endParaRPr lang="en-US" sz="2400" i="1" dirty="0">
              <a:solidFill>
                <a:schemeClr val="bg1">
                  <a:lumMod val="85000"/>
                </a:schemeClr>
              </a:solidFill>
            </a:endParaRPr>
          </a:p>
          <a:p>
            <a:pPr marL="457200" indent="-457200" algn="l">
              <a:buFont typeface="+mj-lt"/>
              <a:buAutoNum type="arabicPeriod"/>
            </a:pPr>
            <a:r>
              <a:rPr lang="en-US" sz="2400" u="sng" dirty="0" smtClean="0">
                <a:solidFill>
                  <a:schemeClr val="bg1">
                    <a:lumMod val="85000"/>
                  </a:schemeClr>
                </a:solidFill>
              </a:rPr>
              <a:t>Faith </a:t>
            </a:r>
            <a:r>
              <a:rPr lang="en-US" sz="2400" u="sng" dirty="0" smtClean="0">
                <a:solidFill>
                  <a:schemeClr val="bg1">
                    <a:lumMod val="85000"/>
                  </a:schemeClr>
                </a:solidFill>
              </a:rPr>
              <a:t>Teaching</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biblical education and Christian life conversations on an informal level (Bible reading, personal stories, prayer, singing, faith conversations)</a:t>
            </a:r>
            <a:endParaRPr lang="en-US" sz="2400" dirty="0" smtClean="0">
              <a:solidFill>
                <a:schemeClr val="bg1">
                  <a:lumMod val="85000"/>
                </a:schemeClr>
              </a:solidFill>
            </a:endParaRPr>
          </a:p>
          <a:p>
            <a:pPr marL="457200" indent="-457200" algn="l">
              <a:buFont typeface="+mj-lt"/>
              <a:buAutoNum type="arabicPeriod"/>
            </a:pPr>
            <a:r>
              <a:rPr lang="en-US" sz="2400" u="sng" dirty="0" smtClean="0">
                <a:solidFill>
                  <a:schemeClr val="bg1">
                    <a:lumMod val="85000"/>
                  </a:schemeClr>
                </a:solidFill>
              </a:rPr>
              <a:t>Relational Connections</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engage in Christian community both on the large, whole church worship scale (intergenerational connections), as well as a small group scale (connections with other families and peers).</a:t>
            </a:r>
          </a:p>
          <a:p>
            <a:pPr marL="457200" indent="-457200" algn="l">
              <a:buFont typeface="+mj-lt"/>
              <a:buAutoNum type="arabicPeriod"/>
            </a:pPr>
            <a:r>
              <a:rPr lang="en-US" sz="2400" u="sng" dirty="0" smtClean="0">
                <a:solidFill>
                  <a:schemeClr val="bg1">
                    <a:lumMod val="85000"/>
                  </a:schemeClr>
                </a:solidFill>
              </a:rPr>
              <a:t>Spiritual Environments</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craft intentional environments that can place your childre</a:t>
            </a:r>
            <a:r>
              <a:rPr lang="en-US" sz="2400" i="1" dirty="0" smtClean="0">
                <a:solidFill>
                  <a:schemeClr val="bg1">
                    <a:lumMod val="85000"/>
                  </a:schemeClr>
                </a:solidFill>
              </a:rPr>
              <a:t>n in the path of the divine (Spiritual Parenting, Michelle Anthony)</a:t>
            </a:r>
            <a:endParaRPr lang="en-US" sz="2400" dirty="0" smtClean="0">
              <a:solidFill>
                <a:schemeClr val="bg1">
                  <a:lumMod val="85000"/>
                </a:schemeClr>
              </a:solidFill>
            </a:endParaRPr>
          </a:p>
        </p:txBody>
      </p:sp>
    </p:spTree>
    <p:extLst>
      <p:ext uri="{BB962C8B-B14F-4D97-AF65-F5344CB8AC3E}">
        <p14:creationId xmlns:p14="http://schemas.microsoft.com/office/powerpoint/2010/main" val="2925307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fontScale="92500"/>
          </a:bodyPr>
          <a:lstStyle/>
          <a:p>
            <a:r>
              <a:rPr lang="en-US" sz="2400" dirty="0" smtClean="0">
                <a:solidFill>
                  <a:schemeClr val="bg1">
                    <a:lumMod val="85000"/>
                  </a:schemeClr>
                </a:solidFill>
              </a:rPr>
              <a:t>Wooden Railroad Ties:</a:t>
            </a:r>
          </a:p>
          <a:p>
            <a:pPr algn="l"/>
            <a:endParaRPr lang="en-US" sz="2400" i="1" dirty="0">
              <a:solidFill>
                <a:schemeClr val="bg1">
                  <a:lumMod val="85000"/>
                </a:schemeClr>
              </a:solidFill>
            </a:endParaRPr>
          </a:p>
          <a:p>
            <a:pPr marL="457200" indent="-457200" algn="l">
              <a:buFont typeface="+mj-lt"/>
              <a:buAutoNum type="arabicPeriod"/>
            </a:pPr>
            <a:r>
              <a:rPr lang="en-US" sz="2400" u="sng" dirty="0" smtClean="0">
                <a:solidFill>
                  <a:schemeClr val="bg1">
                    <a:lumMod val="85000"/>
                  </a:schemeClr>
                </a:solidFill>
              </a:rPr>
              <a:t>Faith Teaching</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formal instruction in the three areas of life: personal, marriage, and parenting (classes) as well as overlap with milestones below</a:t>
            </a:r>
            <a:endParaRPr lang="en-US" sz="2400" dirty="0" smtClean="0">
              <a:solidFill>
                <a:schemeClr val="bg1">
                  <a:lumMod val="85000"/>
                </a:schemeClr>
              </a:solidFill>
            </a:endParaRPr>
          </a:p>
          <a:p>
            <a:pPr marL="457200" indent="-457200" algn="l">
              <a:buFont typeface="+mj-lt"/>
              <a:buAutoNum type="arabicPeriod"/>
            </a:pPr>
            <a:r>
              <a:rPr lang="en-US" sz="2400" u="sng" dirty="0" smtClean="0">
                <a:solidFill>
                  <a:schemeClr val="bg1">
                    <a:lumMod val="85000"/>
                  </a:schemeClr>
                </a:solidFill>
              </a:rPr>
              <a:t>Relational Connections</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developmental milestones (rituals) alongside of other families (i.e. child dedication, leading your child to Christ, baptism, preparing for adolescents, purity, blessing ceremony at graduation, etc.)</a:t>
            </a:r>
          </a:p>
          <a:p>
            <a:pPr marL="457200" indent="-457200" algn="l">
              <a:buFont typeface="+mj-lt"/>
              <a:buAutoNum type="arabicPeriod"/>
            </a:pPr>
            <a:r>
              <a:rPr lang="en-US" sz="2400" u="sng" dirty="0" smtClean="0">
                <a:solidFill>
                  <a:schemeClr val="bg1">
                    <a:lumMod val="85000"/>
                  </a:schemeClr>
                </a:solidFill>
              </a:rPr>
              <a:t>Spiritual Environments</a:t>
            </a:r>
            <a:r>
              <a:rPr lang="en-US" sz="2400" dirty="0" smtClean="0">
                <a:solidFill>
                  <a:schemeClr val="bg1">
                    <a:lumMod val="85000"/>
                  </a:schemeClr>
                </a:solidFill>
              </a:rPr>
              <a:t/>
            </a:r>
            <a:br>
              <a:rPr lang="en-US" sz="2400" dirty="0" smtClean="0">
                <a:solidFill>
                  <a:schemeClr val="bg1">
                    <a:lumMod val="85000"/>
                  </a:schemeClr>
                </a:solidFill>
              </a:rPr>
            </a:br>
            <a:r>
              <a:rPr lang="en-US" sz="2400" i="1" dirty="0" smtClean="0">
                <a:solidFill>
                  <a:schemeClr val="bg1">
                    <a:lumMod val="85000"/>
                  </a:schemeClr>
                </a:solidFill>
              </a:rPr>
              <a:t>intergenerational worship (children in church service and participating)</a:t>
            </a:r>
            <a:endParaRPr lang="en-US" sz="2400" dirty="0" smtClean="0">
              <a:solidFill>
                <a:schemeClr val="bg1">
                  <a:lumMod val="85000"/>
                </a:schemeClr>
              </a:solidFill>
            </a:endParaRPr>
          </a:p>
        </p:txBody>
      </p:sp>
    </p:spTree>
    <p:extLst>
      <p:ext uri="{BB962C8B-B14F-4D97-AF65-F5344CB8AC3E}">
        <p14:creationId xmlns:p14="http://schemas.microsoft.com/office/powerpoint/2010/main" val="2006267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dirty="0" smtClean="0">
                <a:solidFill>
                  <a:schemeClr val="bg1">
                    <a:lumMod val="85000"/>
                  </a:schemeClr>
                </a:solidFill>
              </a:rPr>
              <a:t>Real Life Ministries</a:t>
            </a:r>
          </a:p>
          <a:p>
            <a:r>
              <a:rPr lang="en-US" sz="2400" i="1" dirty="0" smtClean="0">
                <a:solidFill>
                  <a:schemeClr val="bg1">
                    <a:lumMod val="85000"/>
                  </a:schemeClr>
                </a:solidFill>
              </a:rPr>
              <a:t>reallifeministries.com</a:t>
            </a:r>
          </a:p>
          <a:p>
            <a:endParaRPr lang="en-US" sz="2400" dirty="0">
              <a:solidFill>
                <a:schemeClr val="bg1">
                  <a:lumMod val="85000"/>
                </a:schemeClr>
              </a:solidFill>
            </a:endParaRPr>
          </a:p>
          <a:p>
            <a:pPr marL="457200" indent="-457200" algn="l">
              <a:buFont typeface="+mj-lt"/>
              <a:buAutoNum type="arabicPeriod"/>
            </a:pPr>
            <a:r>
              <a:rPr lang="en-US" sz="2400" dirty="0" smtClean="0">
                <a:solidFill>
                  <a:schemeClr val="bg1">
                    <a:lumMod val="85000"/>
                  </a:schemeClr>
                </a:solidFill>
              </a:rPr>
              <a:t>A biblical foundation</a:t>
            </a:r>
          </a:p>
          <a:p>
            <a:pPr marL="457200" indent="-457200" algn="l">
              <a:buFont typeface="+mj-lt"/>
              <a:buAutoNum type="arabicPeriod"/>
            </a:pPr>
            <a:r>
              <a:rPr lang="en-US" sz="2400" dirty="0" smtClean="0">
                <a:solidFill>
                  <a:schemeClr val="bg1">
                    <a:lumMod val="85000"/>
                  </a:schemeClr>
                </a:solidFill>
              </a:rPr>
              <a:t>An intentional leader</a:t>
            </a:r>
          </a:p>
          <a:p>
            <a:pPr marL="457200" indent="-457200" algn="l">
              <a:buFont typeface="+mj-lt"/>
              <a:buAutoNum type="arabicPeriod"/>
            </a:pPr>
            <a:r>
              <a:rPr lang="en-US" sz="2400" dirty="0" smtClean="0">
                <a:solidFill>
                  <a:schemeClr val="bg1">
                    <a:lumMod val="85000"/>
                  </a:schemeClr>
                </a:solidFill>
              </a:rPr>
              <a:t>A relational environment</a:t>
            </a:r>
          </a:p>
          <a:p>
            <a:pPr marL="457200" indent="-457200" algn="l">
              <a:buFont typeface="+mj-lt"/>
              <a:buAutoNum type="arabicPeriod"/>
            </a:pPr>
            <a:r>
              <a:rPr lang="en-US" sz="2400" dirty="0" smtClean="0">
                <a:solidFill>
                  <a:schemeClr val="bg1">
                    <a:lumMod val="85000"/>
                  </a:schemeClr>
                </a:solidFill>
              </a:rPr>
              <a:t>A reproducible process</a:t>
            </a:r>
          </a:p>
          <a:p>
            <a:pPr marL="457200" indent="-457200" algn="l">
              <a:buFont typeface="+mj-lt"/>
              <a:buAutoNum type="arabicPeriod"/>
            </a:pPr>
            <a:r>
              <a:rPr lang="en-US" sz="2400" dirty="0" smtClean="0">
                <a:solidFill>
                  <a:schemeClr val="bg1">
                    <a:lumMod val="85000"/>
                  </a:schemeClr>
                </a:solidFill>
              </a:rPr>
              <a:t>Alignment</a:t>
            </a:r>
            <a:endParaRPr lang="en-US" sz="2400" dirty="0" smtClean="0">
              <a:solidFill>
                <a:schemeClr val="bg1">
                  <a:lumMod val="85000"/>
                </a:schemeClr>
              </a:solidFill>
            </a:endParaRPr>
          </a:p>
        </p:txBody>
      </p:sp>
    </p:spTree>
    <p:extLst>
      <p:ext uri="{BB962C8B-B14F-4D97-AF65-F5344CB8AC3E}">
        <p14:creationId xmlns:p14="http://schemas.microsoft.com/office/powerpoint/2010/main" val="23373167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fontScale="90000"/>
          </a:bodyPr>
          <a:lstStyle/>
          <a:p>
            <a:pPr algn="l"/>
            <a:r>
              <a:rPr lang="en-US" sz="2000" u="sng" dirty="0" smtClean="0">
                <a:solidFill>
                  <a:schemeClr val="bg1">
                    <a:lumMod val="50000"/>
                  </a:schemeClr>
                </a:solidFill>
              </a:rPr>
              <a:t>Children, Youth and </a:t>
            </a:r>
            <a:r>
              <a:rPr lang="en-US" sz="2000" u="sng" dirty="0" smtClean="0">
                <a:solidFill>
                  <a:schemeClr val="bg1">
                    <a:lumMod val="50000"/>
                  </a:schemeClr>
                </a:solidFill>
              </a:rPr>
              <a:t>Family</a:t>
            </a:r>
            <a:br>
              <a:rPr lang="en-US" sz="2000" u="sng" dirty="0" smtClean="0">
                <a:solidFill>
                  <a:schemeClr val="bg1">
                    <a:lumMod val="50000"/>
                  </a:schemeClr>
                </a:solidFill>
              </a:rPr>
            </a:br>
            <a:r>
              <a:rPr lang="en-US" sz="2000" u="sng" dirty="0" smtClean="0">
                <a:solidFill>
                  <a:schemeClr val="bg1">
                    <a:lumMod val="50000"/>
                  </a:schemeClr>
                </a:solidFill>
              </a:rPr>
              <a:t>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pPr algn="l"/>
            <a:r>
              <a:rPr lang="en-US" sz="2400" dirty="0" smtClean="0">
                <a:solidFill>
                  <a:schemeClr val="bg1">
                    <a:lumMod val="85000"/>
                  </a:schemeClr>
                </a:solidFill>
              </a:rPr>
              <a:t>Real Life Ministries</a:t>
            </a:r>
          </a:p>
          <a:p>
            <a:pPr algn="l"/>
            <a:r>
              <a:rPr lang="en-US" sz="2400" i="1" dirty="0" smtClean="0">
                <a:solidFill>
                  <a:schemeClr val="bg1">
                    <a:lumMod val="85000"/>
                  </a:schemeClr>
                </a:solidFill>
              </a:rPr>
              <a:t>Five Generational</a:t>
            </a:r>
            <a:br>
              <a:rPr lang="en-US" sz="2400" i="1" dirty="0" smtClean="0">
                <a:solidFill>
                  <a:schemeClr val="bg1">
                    <a:lumMod val="85000"/>
                  </a:schemeClr>
                </a:solidFill>
              </a:rPr>
            </a:br>
            <a:r>
              <a:rPr lang="en-US" sz="2400" i="1" dirty="0" smtClean="0">
                <a:solidFill>
                  <a:schemeClr val="bg1">
                    <a:lumMod val="85000"/>
                  </a:schemeClr>
                </a:solidFill>
              </a:rPr>
              <a:t>Multipliers</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1" y="-38297"/>
            <a:ext cx="6019800" cy="5173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9721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fontScale="90000"/>
          </a:bodyPr>
          <a:lstStyle/>
          <a:p>
            <a:pPr algn="l"/>
            <a:r>
              <a:rPr lang="en-US" sz="2000" u="sng" dirty="0" smtClean="0">
                <a:solidFill>
                  <a:schemeClr val="bg1">
                    <a:lumMod val="50000"/>
                  </a:schemeClr>
                </a:solidFill>
              </a:rPr>
              <a:t>Children, Youth and </a:t>
            </a:r>
            <a:r>
              <a:rPr lang="en-US" sz="2000" u="sng" dirty="0" smtClean="0">
                <a:solidFill>
                  <a:schemeClr val="bg1">
                    <a:lumMod val="50000"/>
                  </a:schemeClr>
                </a:solidFill>
              </a:rPr>
              <a:t>Family</a:t>
            </a:r>
            <a:br>
              <a:rPr lang="en-US" sz="2000" u="sng" dirty="0" smtClean="0">
                <a:solidFill>
                  <a:schemeClr val="bg1">
                    <a:lumMod val="50000"/>
                  </a:schemeClr>
                </a:solidFill>
              </a:rPr>
            </a:br>
            <a:r>
              <a:rPr lang="en-US" sz="2000" u="sng" dirty="0" smtClean="0">
                <a:solidFill>
                  <a:schemeClr val="bg1">
                    <a:lumMod val="50000"/>
                  </a:schemeClr>
                </a:solidFill>
              </a:rPr>
              <a:t>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pPr algn="l"/>
            <a:r>
              <a:rPr lang="en-US" sz="2400" dirty="0" smtClean="0">
                <a:solidFill>
                  <a:schemeClr val="bg1">
                    <a:lumMod val="85000"/>
                  </a:schemeClr>
                </a:solidFill>
              </a:rPr>
              <a:t>Real Life Ministries</a:t>
            </a:r>
          </a:p>
          <a:p>
            <a:pPr algn="l"/>
            <a:r>
              <a:rPr lang="en-US" sz="2400" i="1" dirty="0" smtClean="0">
                <a:solidFill>
                  <a:schemeClr val="bg1">
                    <a:lumMod val="85000"/>
                  </a:schemeClr>
                </a:solidFill>
              </a:rPr>
              <a:t>The Four Relational</a:t>
            </a:r>
            <a:br>
              <a:rPr lang="en-US" sz="2400" i="1" dirty="0" smtClean="0">
                <a:solidFill>
                  <a:schemeClr val="bg1">
                    <a:lumMod val="85000"/>
                  </a:schemeClr>
                </a:solidFill>
              </a:rPr>
            </a:br>
            <a:r>
              <a:rPr lang="en-US" sz="2400" i="1" dirty="0" smtClean="0">
                <a:solidFill>
                  <a:schemeClr val="bg1">
                    <a:lumMod val="85000"/>
                  </a:schemeClr>
                </a:solidFill>
              </a:rPr>
              <a:t>Spheres</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6469"/>
            <a:ext cx="5715000" cy="5130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38750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fontScale="90000"/>
          </a:bodyPr>
          <a:lstStyle/>
          <a:p>
            <a:pPr algn="l"/>
            <a:r>
              <a:rPr lang="en-US" sz="2000" u="sng" dirty="0" smtClean="0">
                <a:solidFill>
                  <a:schemeClr val="bg1">
                    <a:lumMod val="50000"/>
                  </a:schemeClr>
                </a:solidFill>
              </a:rPr>
              <a:t>Children, Youth and </a:t>
            </a:r>
            <a:r>
              <a:rPr lang="en-US" sz="2000" u="sng" dirty="0" smtClean="0">
                <a:solidFill>
                  <a:schemeClr val="bg1">
                    <a:lumMod val="50000"/>
                  </a:schemeClr>
                </a:solidFill>
              </a:rPr>
              <a:t>Family</a:t>
            </a:r>
            <a:br>
              <a:rPr lang="en-US" sz="2000" u="sng" dirty="0" smtClean="0">
                <a:solidFill>
                  <a:schemeClr val="bg1">
                    <a:lumMod val="50000"/>
                  </a:schemeClr>
                </a:solidFill>
              </a:rPr>
            </a:br>
            <a:r>
              <a:rPr lang="en-US" sz="2000" u="sng" dirty="0" smtClean="0">
                <a:solidFill>
                  <a:schemeClr val="bg1">
                    <a:lumMod val="50000"/>
                  </a:schemeClr>
                </a:solidFill>
              </a:rPr>
              <a:t>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pPr algn="l"/>
            <a:r>
              <a:rPr lang="en-US" sz="2400" dirty="0" smtClean="0">
                <a:solidFill>
                  <a:schemeClr val="bg1">
                    <a:lumMod val="85000"/>
                  </a:schemeClr>
                </a:solidFill>
              </a:rPr>
              <a:t>Real Life Ministries</a:t>
            </a:r>
          </a:p>
          <a:p>
            <a:pPr algn="l"/>
            <a:r>
              <a:rPr lang="en-US" sz="2400" i="1" dirty="0" smtClean="0">
                <a:solidFill>
                  <a:schemeClr val="bg1">
                    <a:lumMod val="85000"/>
                  </a:schemeClr>
                </a:solidFill>
              </a:rPr>
              <a:t>Effective Home</a:t>
            </a:r>
            <a:br>
              <a:rPr lang="en-US" sz="2400" i="1" dirty="0" smtClean="0">
                <a:solidFill>
                  <a:schemeClr val="bg1">
                    <a:lumMod val="85000"/>
                  </a:schemeClr>
                </a:solidFill>
              </a:rPr>
            </a:br>
            <a:r>
              <a:rPr lang="en-US" sz="2400" i="1" dirty="0" smtClean="0">
                <a:solidFill>
                  <a:schemeClr val="bg1">
                    <a:lumMod val="85000"/>
                  </a:schemeClr>
                </a:solidFill>
              </a:rPr>
              <a:t>Discipleship Maintains a</a:t>
            </a:r>
            <a:r>
              <a:rPr lang="en-US" sz="2400" i="1" dirty="0">
                <a:solidFill>
                  <a:schemeClr val="bg1">
                    <a:lumMod val="85000"/>
                  </a:schemeClr>
                </a:solidFill>
              </a:rPr>
              <a:t/>
            </a:r>
            <a:br>
              <a:rPr lang="en-US" sz="2400" i="1" dirty="0">
                <a:solidFill>
                  <a:schemeClr val="bg1">
                    <a:lumMod val="85000"/>
                  </a:schemeClr>
                </a:solidFill>
              </a:rPr>
            </a:br>
            <a:r>
              <a:rPr lang="en-US" sz="2400" i="1" dirty="0" smtClean="0">
                <a:solidFill>
                  <a:schemeClr val="bg1">
                    <a:lumMod val="85000"/>
                  </a:schemeClr>
                </a:solidFill>
              </a:rPr>
              <a:t>Multi-Generational</a:t>
            </a:r>
            <a:br>
              <a:rPr lang="en-US" sz="2400" i="1" dirty="0" smtClean="0">
                <a:solidFill>
                  <a:schemeClr val="bg1">
                    <a:lumMod val="85000"/>
                  </a:schemeClr>
                </a:solidFill>
              </a:rPr>
            </a:br>
            <a:r>
              <a:rPr lang="en-US" sz="2400" i="1" dirty="0" smtClean="0">
                <a:solidFill>
                  <a:schemeClr val="bg1">
                    <a:lumMod val="85000"/>
                  </a:schemeClr>
                </a:solidFill>
              </a:rPr>
              <a:t>Perspective</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1" y="-37263"/>
            <a:ext cx="5486400" cy="5180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0297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07595" y="-1992904"/>
            <a:ext cx="5138333" cy="913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7385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dirty="0" smtClean="0">
                <a:solidFill>
                  <a:schemeClr val="bg1">
                    <a:lumMod val="85000"/>
                  </a:schemeClr>
                </a:solidFill>
              </a:rPr>
              <a:t>Real Life Ministries</a:t>
            </a:r>
          </a:p>
          <a:p>
            <a:r>
              <a:rPr lang="en-US" sz="2400" i="1" dirty="0" smtClean="0">
                <a:solidFill>
                  <a:schemeClr val="bg1">
                    <a:lumMod val="85000"/>
                  </a:schemeClr>
                </a:solidFill>
              </a:rPr>
              <a:t>reallifeministries.com</a:t>
            </a:r>
          </a:p>
          <a:p>
            <a:endParaRPr lang="en-US" sz="2400" dirty="0">
              <a:solidFill>
                <a:schemeClr val="bg1">
                  <a:lumMod val="85000"/>
                </a:schemeClr>
              </a:solidFill>
            </a:endParaRPr>
          </a:p>
          <a:p>
            <a:pPr marL="457200" indent="-457200" algn="l">
              <a:buFont typeface="+mj-lt"/>
              <a:buAutoNum type="arabicPeriod"/>
            </a:pPr>
            <a:r>
              <a:rPr lang="en-US" sz="2400" dirty="0" smtClean="0">
                <a:solidFill>
                  <a:schemeClr val="bg1">
                    <a:lumMod val="85000"/>
                  </a:schemeClr>
                </a:solidFill>
              </a:rPr>
              <a:t>A biblical foundation</a:t>
            </a:r>
          </a:p>
          <a:p>
            <a:pPr marL="457200" indent="-457200" algn="l">
              <a:buFont typeface="+mj-lt"/>
              <a:buAutoNum type="arabicPeriod"/>
            </a:pPr>
            <a:r>
              <a:rPr lang="en-US" sz="2400" dirty="0" smtClean="0">
                <a:solidFill>
                  <a:schemeClr val="bg1">
                    <a:lumMod val="85000"/>
                  </a:schemeClr>
                </a:solidFill>
              </a:rPr>
              <a:t>An intentional leader</a:t>
            </a:r>
          </a:p>
          <a:p>
            <a:pPr marL="457200" indent="-457200" algn="l">
              <a:buFont typeface="+mj-lt"/>
              <a:buAutoNum type="arabicPeriod"/>
            </a:pPr>
            <a:r>
              <a:rPr lang="en-US" sz="2400" dirty="0" smtClean="0">
                <a:solidFill>
                  <a:schemeClr val="bg1">
                    <a:lumMod val="85000"/>
                  </a:schemeClr>
                </a:solidFill>
              </a:rPr>
              <a:t>A relational environment</a:t>
            </a:r>
          </a:p>
          <a:p>
            <a:pPr marL="457200" indent="-457200" algn="l">
              <a:buFont typeface="+mj-lt"/>
              <a:buAutoNum type="arabicPeriod"/>
            </a:pPr>
            <a:r>
              <a:rPr lang="en-US" sz="2400" dirty="0" smtClean="0">
                <a:solidFill>
                  <a:schemeClr val="bg1">
                    <a:lumMod val="85000"/>
                  </a:schemeClr>
                </a:solidFill>
              </a:rPr>
              <a:t>A reproducible process</a:t>
            </a:r>
          </a:p>
          <a:p>
            <a:pPr marL="457200" indent="-457200" algn="l">
              <a:buFont typeface="+mj-lt"/>
              <a:buAutoNum type="arabicPeriod"/>
            </a:pPr>
            <a:r>
              <a:rPr lang="en-US" sz="2400" dirty="0" smtClean="0">
                <a:solidFill>
                  <a:schemeClr val="bg1">
                    <a:lumMod val="85000"/>
                  </a:schemeClr>
                </a:solidFill>
              </a:rPr>
              <a:t>Alignment</a:t>
            </a:r>
            <a:endParaRPr lang="en-US" sz="2400" dirty="0" smtClean="0">
              <a:solidFill>
                <a:schemeClr val="bg1">
                  <a:lumMod val="85000"/>
                </a:schemeClr>
              </a:solidFill>
            </a:endParaRPr>
          </a:p>
        </p:txBody>
      </p:sp>
    </p:spTree>
    <p:extLst>
      <p:ext uri="{BB962C8B-B14F-4D97-AF65-F5344CB8AC3E}">
        <p14:creationId xmlns:p14="http://schemas.microsoft.com/office/powerpoint/2010/main" val="2359465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fontScale="90000"/>
          </a:bodyPr>
          <a:lstStyle/>
          <a:p>
            <a:pPr algn="l"/>
            <a:r>
              <a:rPr lang="en-US" sz="2000" u="sng" dirty="0" smtClean="0">
                <a:solidFill>
                  <a:schemeClr val="bg1">
                    <a:lumMod val="50000"/>
                  </a:schemeClr>
                </a:solidFill>
              </a:rPr>
              <a:t>Children, Youth and </a:t>
            </a:r>
            <a:r>
              <a:rPr lang="en-US" sz="2000" u="sng" dirty="0" smtClean="0">
                <a:solidFill>
                  <a:schemeClr val="bg1">
                    <a:lumMod val="50000"/>
                  </a:schemeClr>
                </a:solidFill>
              </a:rPr>
              <a:t>Family</a:t>
            </a:r>
            <a:br>
              <a:rPr lang="en-US" sz="2000" u="sng" dirty="0" smtClean="0">
                <a:solidFill>
                  <a:schemeClr val="bg1">
                    <a:lumMod val="50000"/>
                  </a:schemeClr>
                </a:solidFill>
              </a:rPr>
            </a:br>
            <a:r>
              <a:rPr lang="en-US" sz="2000" u="sng" dirty="0" smtClean="0">
                <a:solidFill>
                  <a:schemeClr val="bg1">
                    <a:lumMod val="50000"/>
                  </a:schemeClr>
                </a:solidFill>
              </a:rPr>
              <a:t>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pPr algn="l"/>
            <a:r>
              <a:rPr lang="en-US" sz="2400" dirty="0" smtClean="0">
                <a:solidFill>
                  <a:schemeClr val="bg1">
                    <a:lumMod val="85000"/>
                  </a:schemeClr>
                </a:solidFill>
              </a:rPr>
              <a:t>Real Life Ministries</a:t>
            </a:r>
          </a:p>
          <a:p>
            <a:pPr algn="l"/>
            <a:r>
              <a:rPr lang="en-US" sz="2400" i="1" dirty="0" smtClean="0">
                <a:solidFill>
                  <a:schemeClr val="bg1">
                    <a:lumMod val="85000"/>
                  </a:schemeClr>
                </a:solidFill>
              </a:rPr>
              <a:t>Alignment Rhythm</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4179"/>
            <a:ext cx="5475514" cy="5139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17546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33351"/>
            <a:ext cx="8839200" cy="457200"/>
          </a:xfrm>
        </p:spPr>
        <p:txBody>
          <a:bodyPr anchor="t">
            <a:normAutofit/>
          </a:bodyPr>
          <a:lstStyle/>
          <a:p>
            <a:r>
              <a:rPr lang="en-US" sz="2000" u="sng" dirty="0" smtClean="0">
                <a:solidFill>
                  <a:schemeClr val="bg1">
                    <a:lumMod val="50000"/>
                  </a:schemeClr>
                </a:solidFill>
              </a:rPr>
              <a:t>Children, Youth and Family Discipleship</a:t>
            </a:r>
            <a:endParaRPr lang="en-US" sz="2000" u="sng" dirty="0">
              <a:solidFill>
                <a:schemeClr val="bg1">
                  <a:lumMod val="50000"/>
                </a:schemeClr>
              </a:solidFill>
            </a:endParaRPr>
          </a:p>
        </p:txBody>
      </p:sp>
      <p:sp>
        <p:nvSpPr>
          <p:cNvPr id="3" name="Subtitle 2"/>
          <p:cNvSpPr>
            <a:spLocks noGrp="1"/>
          </p:cNvSpPr>
          <p:nvPr>
            <p:ph type="subTitle" idx="1"/>
          </p:nvPr>
        </p:nvSpPr>
        <p:spPr>
          <a:xfrm>
            <a:off x="152400" y="742950"/>
            <a:ext cx="8839200" cy="4267200"/>
          </a:xfrm>
        </p:spPr>
        <p:txBody>
          <a:bodyPr anchor="ctr">
            <a:normAutofit/>
          </a:bodyPr>
          <a:lstStyle/>
          <a:p>
            <a:r>
              <a:rPr lang="en-US" sz="2400" dirty="0" smtClean="0">
                <a:solidFill>
                  <a:schemeClr val="bg1">
                    <a:lumMod val="85000"/>
                  </a:schemeClr>
                </a:solidFill>
              </a:rPr>
              <a:t>Real Life Ministries</a:t>
            </a:r>
          </a:p>
          <a:p>
            <a:r>
              <a:rPr lang="en-US" sz="2400" i="1" dirty="0" smtClean="0">
                <a:solidFill>
                  <a:schemeClr val="bg1">
                    <a:lumMod val="85000"/>
                  </a:schemeClr>
                </a:solidFill>
              </a:rPr>
              <a:t>reallifeministries.com</a:t>
            </a:r>
          </a:p>
          <a:p>
            <a:endParaRPr lang="en-US" sz="2400" dirty="0">
              <a:solidFill>
                <a:schemeClr val="bg1">
                  <a:lumMod val="85000"/>
                </a:schemeClr>
              </a:solidFill>
            </a:endParaRPr>
          </a:p>
          <a:p>
            <a:pPr marL="457200" indent="-457200" algn="l">
              <a:buFont typeface="+mj-lt"/>
              <a:buAutoNum type="arabicPeriod"/>
            </a:pPr>
            <a:r>
              <a:rPr lang="en-US" sz="2400" dirty="0" smtClean="0">
                <a:solidFill>
                  <a:schemeClr val="bg1">
                    <a:lumMod val="85000"/>
                  </a:schemeClr>
                </a:solidFill>
              </a:rPr>
              <a:t>A biblical foundation</a:t>
            </a:r>
          </a:p>
          <a:p>
            <a:pPr marL="457200" indent="-457200" algn="l">
              <a:buFont typeface="+mj-lt"/>
              <a:buAutoNum type="arabicPeriod"/>
            </a:pPr>
            <a:r>
              <a:rPr lang="en-US" sz="2400" dirty="0" smtClean="0">
                <a:solidFill>
                  <a:schemeClr val="bg1">
                    <a:lumMod val="85000"/>
                  </a:schemeClr>
                </a:solidFill>
              </a:rPr>
              <a:t>An intentional leader</a:t>
            </a:r>
          </a:p>
          <a:p>
            <a:pPr marL="457200" indent="-457200" algn="l">
              <a:buFont typeface="+mj-lt"/>
              <a:buAutoNum type="arabicPeriod"/>
            </a:pPr>
            <a:r>
              <a:rPr lang="en-US" sz="2400" dirty="0" smtClean="0">
                <a:solidFill>
                  <a:schemeClr val="bg1">
                    <a:lumMod val="85000"/>
                  </a:schemeClr>
                </a:solidFill>
              </a:rPr>
              <a:t>A relational environment</a:t>
            </a:r>
          </a:p>
          <a:p>
            <a:pPr marL="457200" indent="-457200" algn="l">
              <a:buFont typeface="+mj-lt"/>
              <a:buAutoNum type="arabicPeriod"/>
            </a:pPr>
            <a:r>
              <a:rPr lang="en-US" sz="2400" dirty="0" smtClean="0">
                <a:solidFill>
                  <a:schemeClr val="bg1">
                    <a:lumMod val="85000"/>
                  </a:schemeClr>
                </a:solidFill>
              </a:rPr>
              <a:t>A reproducible process</a:t>
            </a:r>
          </a:p>
          <a:p>
            <a:pPr marL="457200" indent="-457200" algn="l">
              <a:buFont typeface="+mj-lt"/>
              <a:buAutoNum type="arabicPeriod"/>
            </a:pPr>
            <a:r>
              <a:rPr lang="en-US" sz="2400" dirty="0" smtClean="0">
                <a:solidFill>
                  <a:schemeClr val="bg1">
                    <a:lumMod val="85000"/>
                  </a:schemeClr>
                </a:solidFill>
              </a:rPr>
              <a:t>Alignment</a:t>
            </a:r>
            <a:endParaRPr lang="en-US" sz="2400" dirty="0" smtClean="0">
              <a:solidFill>
                <a:schemeClr val="bg1">
                  <a:lumMod val="85000"/>
                </a:schemeClr>
              </a:solidFill>
            </a:endParaRPr>
          </a:p>
        </p:txBody>
      </p:sp>
    </p:spTree>
    <p:extLst>
      <p:ext uri="{BB962C8B-B14F-4D97-AF65-F5344CB8AC3E}">
        <p14:creationId xmlns:p14="http://schemas.microsoft.com/office/powerpoint/2010/main" val="2356584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643</Words>
  <Application>Microsoft Office PowerPoint</Application>
  <PresentationFormat>On-screen Show (16:9)</PresentationFormat>
  <Paragraphs>101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Children, Youth and Family Discipleship</vt:lpstr>
      <vt:lpstr>PowerPoint Presentation</vt:lpstr>
      <vt:lpstr>Children, Youth and Family Discipleship</vt:lpstr>
      <vt:lpstr>Children, Youth and Family Discipleship</vt:lpstr>
      <vt:lpstr>Children, Youth and Family Discipleship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Youth and Family Discipleship</dc:title>
  <dc:creator>Jeremy Mavis</dc:creator>
  <cp:lastModifiedBy>Jeremy</cp:lastModifiedBy>
  <cp:revision>16</cp:revision>
  <dcterms:created xsi:type="dcterms:W3CDTF">2006-08-16T00:00:00Z</dcterms:created>
  <dcterms:modified xsi:type="dcterms:W3CDTF">2015-06-30T04:50:55Z</dcterms:modified>
</cp:coreProperties>
</file>