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2" r:id="rId3"/>
    <p:sldId id="271" r:id="rId4"/>
    <p:sldId id="270" r:id="rId5"/>
    <p:sldId id="272" r:id="rId6"/>
    <p:sldId id="273" r:id="rId7"/>
    <p:sldId id="274" r:id="rId8"/>
    <p:sldId id="275" r:id="rId9"/>
    <p:sldId id="276" r:id="rId10"/>
    <p:sldId id="278" r:id="rId11"/>
    <p:sldId id="269" r:id="rId12"/>
    <p:sldId id="263" r:id="rId13"/>
    <p:sldId id="264" r:id="rId14"/>
    <p:sldId id="265" r:id="rId15"/>
    <p:sldId id="266" r:id="rId16"/>
    <p:sldId id="267" r:id="rId17"/>
    <p:sldId id="268" r:id="rId18"/>
    <p:sldId id="277" r:id="rId19"/>
    <p:sldId id="27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B371"/>
    <a:srgbClr val="778799"/>
    <a:srgbClr val="F4F1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D1949-817B-4334-9DC3-A81BB38FB7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A18219-EEC9-4B4A-B302-DA4179ACDC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D2D73E-5D88-40EE-9910-E307F2DD5BF6}"/>
              </a:ext>
            </a:extLst>
          </p:cNvPr>
          <p:cNvSpPr>
            <a:spLocks noGrp="1"/>
          </p:cNvSpPr>
          <p:nvPr>
            <p:ph type="dt" sz="half" idx="10"/>
          </p:nvPr>
        </p:nvSpPr>
        <p:spPr/>
        <p:txBody>
          <a:bodyPr/>
          <a:lstStyle/>
          <a:p>
            <a:fld id="{676D7BE3-6F16-41F9-88E3-FC9D06D67539}" type="datetimeFigureOut">
              <a:rPr lang="en-US" smtClean="0"/>
              <a:t>3/10/2019</a:t>
            </a:fld>
            <a:endParaRPr lang="en-US"/>
          </a:p>
        </p:txBody>
      </p:sp>
      <p:sp>
        <p:nvSpPr>
          <p:cNvPr id="5" name="Footer Placeholder 4">
            <a:extLst>
              <a:ext uri="{FF2B5EF4-FFF2-40B4-BE49-F238E27FC236}">
                <a16:creationId xmlns:a16="http://schemas.microsoft.com/office/drawing/2014/main" id="{3D3EBCB9-7303-4CD8-A2A0-5C299096CE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BB9CD4-8E30-4C1B-A38A-694CB2B526D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783026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1BEDF-B191-4A22-BA84-7D25456F34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A0C022-C829-40EF-AD67-9419A2810C4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7E0734-8A89-42DC-B343-B82AA1535D01}"/>
              </a:ext>
            </a:extLst>
          </p:cNvPr>
          <p:cNvSpPr>
            <a:spLocks noGrp="1"/>
          </p:cNvSpPr>
          <p:nvPr>
            <p:ph type="dt" sz="half" idx="10"/>
          </p:nvPr>
        </p:nvSpPr>
        <p:spPr/>
        <p:txBody>
          <a:bodyPr/>
          <a:lstStyle/>
          <a:p>
            <a:fld id="{676D7BE3-6F16-41F9-88E3-FC9D06D67539}" type="datetimeFigureOut">
              <a:rPr lang="en-US" smtClean="0"/>
              <a:t>3/10/2019</a:t>
            </a:fld>
            <a:endParaRPr lang="en-US"/>
          </a:p>
        </p:txBody>
      </p:sp>
      <p:sp>
        <p:nvSpPr>
          <p:cNvPr id="5" name="Footer Placeholder 4">
            <a:extLst>
              <a:ext uri="{FF2B5EF4-FFF2-40B4-BE49-F238E27FC236}">
                <a16:creationId xmlns:a16="http://schemas.microsoft.com/office/drawing/2014/main" id="{63BED5D1-CEAB-44FE-8EC7-606E7D991E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86081F-A10B-499D-BA1F-70124D442E17}"/>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1766083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8E74-0989-461A-A83D-7FEEAEF346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6613C1-AF49-4FC9-A400-C08D6397AA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344DC58-5CE6-4EF9-8FA5-9D64A5040026}"/>
              </a:ext>
            </a:extLst>
          </p:cNvPr>
          <p:cNvSpPr>
            <a:spLocks noGrp="1"/>
          </p:cNvSpPr>
          <p:nvPr>
            <p:ph type="dt" sz="half" idx="10"/>
          </p:nvPr>
        </p:nvSpPr>
        <p:spPr/>
        <p:txBody>
          <a:bodyPr/>
          <a:lstStyle/>
          <a:p>
            <a:fld id="{676D7BE3-6F16-41F9-88E3-FC9D06D67539}" type="datetimeFigureOut">
              <a:rPr lang="en-US" smtClean="0"/>
              <a:t>3/10/2019</a:t>
            </a:fld>
            <a:endParaRPr lang="en-US"/>
          </a:p>
        </p:txBody>
      </p:sp>
      <p:sp>
        <p:nvSpPr>
          <p:cNvPr id="5" name="Footer Placeholder 4">
            <a:extLst>
              <a:ext uri="{FF2B5EF4-FFF2-40B4-BE49-F238E27FC236}">
                <a16:creationId xmlns:a16="http://schemas.microsoft.com/office/drawing/2014/main" id="{D7133373-51B6-4ED8-8D8C-BAE2AC6230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03DAB4-448C-4A59-B6A0-DD0FF770E44F}"/>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286292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D0771-F69B-42AE-9086-6123F87538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D55A8A-F487-454E-B4C4-80F8E1AD539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342185-E1B2-4BEC-B57E-63B0A4850ED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F4C361-67F4-43A4-B251-F2DF21A96D71}"/>
              </a:ext>
            </a:extLst>
          </p:cNvPr>
          <p:cNvSpPr>
            <a:spLocks noGrp="1"/>
          </p:cNvSpPr>
          <p:nvPr>
            <p:ph type="dt" sz="half" idx="10"/>
          </p:nvPr>
        </p:nvSpPr>
        <p:spPr/>
        <p:txBody>
          <a:bodyPr/>
          <a:lstStyle/>
          <a:p>
            <a:fld id="{676D7BE3-6F16-41F9-88E3-FC9D06D67539}" type="datetimeFigureOut">
              <a:rPr lang="en-US" smtClean="0"/>
              <a:t>3/10/2019</a:t>
            </a:fld>
            <a:endParaRPr lang="en-US"/>
          </a:p>
        </p:txBody>
      </p:sp>
      <p:sp>
        <p:nvSpPr>
          <p:cNvPr id="6" name="Footer Placeholder 5">
            <a:extLst>
              <a:ext uri="{FF2B5EF4-FFF2-40B4-BE49-F238E27FC236}">
                <a16:creationId xmlns:a16="http://schemas.microsoft.com/office/drawing/2014/main" id="{1A9B897C-EC4D-4793-82DC-9031FEF344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E3C166-1EF5-45FA-91F4-201062BF09D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843594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CF16-C087-414F-880E-CBD404A8E2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4A85ED-AAAC-484C-8172-C43613FFF0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2EF20C4-7519-4617-90B1-E6616C7FBB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3AE40B-E63B-4C49-8E50-4FE513F60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577D110-5367-41C9-9571-53E64C448B0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91F0E9-D710-4CF0-908C-54BD1DD87BBE}"/>
              </a:ext>
            </a:extLst>
          </p:cNvPr>
          <p:cNvSpPr>
            <a:spLocks noGrp="1"/>
          </p:cNvSpPr>
          <p:nvPr>
            <p:ph type="dt" sz="half" idx="10"/>
          </p:nvPr>
        </p:nvSpPr>
        <p:spPr/>
        <p:txBody>
          <a:bodyPr/>
          <a:lstStyle/>
          <a:p>
            <a:fld id="{676D7BE3-6F16-41F9-88E3-FC9D06D67539}" type="datetimeFigureOut">
              <a:rPr lang="en-US" smtClean="0"/>
              <a:t>3/10/2019</a:t>
            </a:fld>
            <a:endParaRPr lang="en-US"/>
          </a:p>
        </p:txBody>
      </p:sp>
      <p:sp>
        <p:nvSpPr>
          <p:cNvPr id="8" name="Footer Placeholder 7">
            <a:extLst>
              <a:ext uri="{FF2B5EF4-FFF2-40B4-BE49-F238E27FC236}">
                <a16:creationId xmlns:a16="http://schemas.microsoft.com/office/drawing/2014/main" id="{20DDFBDB-849C-4434-A4DE-3105337555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648C63-9D70-444C-9FF4-DEA03E2B8B2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639544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D4BB2-1927-40F5-8FA3-03D9A136CB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348E03-8580-4F06-9BFF-2ED34DF92954}"/>
              </a:ext>
            </a:extLst>
          </p:cNvPr>
          <p:cNvSpPr>
            <a:spLocks noGrp="1"/>
          </p:cNvSpPr>
          <p:nvPr>
            <p:ph type="dt" sz="half" idx="10"/>
          </p:nvPr>
        </p:nvSpPr>
        <p:spPr/>
        <p:txBody>
          <a:bodyPr/>
          <a:lstStyle/>
          <a:p>
            <a:fld id="{676D7BE3-6F16-41F9-88E3-FC9D06D67539}" type="datetimeFigureOut">
              <a:rPr lang="en-US" smtClean="0"/>
              <a:t>3/10/2019</a:t>
            </a:fld>
            <a:endParaRPr lang="en-US"/>
          </a:p>
        </p:txBody>
      </p:sp>
      <p:sp>
        <p:nvSpPr>
          <p:cNvPr id="4" name="Footer Placeholder 3">
            <a:extLst>
              <a:ext uri="{FF2B5EF4-FFF2-40B4-BE49-F238E27FC236}">
                <a16:creationId xmlns:a16="http://schemas.microsoft.com/office/drawing/2014/main" id="{97C9900A-281C-4974-9DC2-8E6EE04C15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96539C-26F7-419F-ACD5-9E8D874E8DB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50582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F21EC1-1C0B-4AF9-92A4-69E3470313A4}"/>
              </a:ext>
            </a:extLst>
          </p:cNvPr>
          <p:cNvSpPr>
            <a:spLocks noGrp="1"/>
          </p:cNvSpPr>
          <p:nvPr>
            <p:ph type="dt" sz="half" idx="10"/>
          </p:nvPr>
        </p:nvSpPr>
        <p:spPr/>
        <p:txBody>
          <a:bodyPr/>
          <a:lstStyle/>
          <a:p>
            <a:fld id="{676D7BE3-6F16-41F9-88E3-FC9D06D67539}" type="datetimeFigureOut">
              <a:rPr lang="en-US" smtClean="0"/>
              <a:t>3/10/2019</a:t>
            </a:fld>
            <a:endParaRPr lang="en-US"/>
          </a:p>
        </p:txBody>
      </p:sp>
      <p:sp>
        <p:nvSpPr>
          <p:cNvPr id="3" name="Footer Placeholder 2">
            <a:extLst>
              <a:ext uri="{FF2B5EF4-FFF2-40B4-BE49-F238E27FC236}">
                <a16:creationId xmlns:a16="http://schemas.microsoft.com/office/drawing/2014/main" id="{D611D505-521F-4324-AEFE-F48B9A9C5C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98F99B-3F8C-4D1C-BBEB-ECDD419A40F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876066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4B2E5-89E0-4002-B9AE-0E46BC3478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F64C8C-A174-45AE-BB85-46058F2B78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716192-C4BF-45FC-8818-6E747A94F0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1E44F6D-453B-4456-8A27-8858EAA10ADA}"/>
              </a:ext>
            </a:extLst>
          </p:cNvPr>
          <p:cNvSpPr>
            <a:spLocks noGrp="1"/>
          </p:cNvSpPr>
          <p:nvPr>
            <p:ph type="dt" sz="half" idx="10"/>
          </p:nvPr>
        </p:nvSpPr>
        <p:spPr/>
        <p:txBody>
          <a:bodyPr/>
          <a:lstStyle/>
          <a:p>
            <a:fld id="{676D7BE3-6F16-41F9-88E3-FC9D06D67539}" type="datetimeFigureOut">
              <a:rPr lang="en-US" smtClean="0"/>
              <a:t>3/10/2019</a:t>
            </a:fld>
            <a:endParaRPr lang="en-US"/>
          </a:p>
        </p:txBody>
      </p:sp>
      <p:sp>
        <p:nvSpPr>
          <p:cNvPr id="6" name="Footer Placeholder 5">
            <a:extLst>
              <a:ext uri="{FF2B5EF4-FFF2-40B4-BE49-F238E27FC236}">
                <a16:creationId xmlns:a16="http://schemas.microsoft.com/office/drawing/2014/main" id="{60508145-2CA7-491B-A27B-049804DF0C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D33E9A-15DF-4F8A-BCAC-656CAC086F78}"/>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110415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CC9C2-266B-4C96-B690-834B581D0E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24EA58-A643-40D1-8F93-052D6737E5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536CE4-0340-4497-AB96-386D91CD5E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8E03823-EC43-48F7-91B8-7E66A0606C5C}"/>
              </a:ext>
            </a:extLst>
          </p:cNvPr>
          <p:cNvSpPr>
            <a:spLocks noGrp="1"/>
          </p:cNvSpPr>
          <p:nvPr>
            <p:ph type="dt" sz="half" idx="10"/>
          </p:nvPr>
        </p:nvSpPr>
        <p:spPr/>
        <p:txBody>
          <a:bodyPr/>
          <a:lstStyle/>
          <a:p>
            <a:fld id="{676D7BE3-6F16-41F9-88E3-FC9D06D67539}" type="datetimeFigureOut">
              <a:rPr lang="en-US" smtClean="0"/>
              <a:t>3/10/2019</a:t>
            </a:fld>
            <a:endParaRPr lang="en-US"/>
          </a:p>
        </p:txBody>
      </p:sp>
      <p:sp>
        <p:nvSpPr>
          <p:cNvPr id="6" name="Footer Placeholder 5">
            <a:extLst>
              <a:ext uri="{FF2B5EF4-FFF2-40B4-BE49-F238E27FC236}">
                <a16:creationId xmlns:a16="http://schemas.microsoft.com/office/drawing/2014/main" id="{EDDF5DCF-D208-4E21-B40F-A6040E605E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F58614-64EE-4676-B723-180DB1DA8E1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273609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AD8C-857B-4961-B042-49510CFDE0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6FCB8D-6906-4298-9A14-DE5EE6B8D9B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9CC46D-1AF4-4E37-8A30-CBCB9368870A}"/>
              </a:ext>
            </a:extLst>
          </p:cNvPr>
          <p:cNvSpPr>
            <a:spLocks noGrp="1"/>
          </p:cNvSpPr>
          <p:nvPr>
            <p:ph type="dt" sz="half" idx="10"/>
          </p:nvPr>
        </p:nvSpPr>
        <p:spPr/>
        <p:txBody>
          <a:bodyPr/>
          <a:lstStyle/>
          <a:p>
            <a:fld id="{676D7BE3-6F16-41F9-88E3-FC9D06D67539}" type="datetimeFigureOut">
              <a:rPr lang="en-US" smtClean="0"/>
              <a:t>3/10/2019</a:t>
            </a:fld>
            <a:endParaRPr lang="en-US"/>
          </a:p>
        </p:txBody>
      </p:sp>
      <p:sp>
        <p:nvSpPr>
          <p:cNvPr id="5" name="Footer Placeholder 4">
            <a:extLst>
              <a:ext uri="{FF2B5EF4-FFF2-40B4-BE49-F238E27FC236}">
                <a16:creationId xmlns:a16="http://schemas.microsoft.com/office/drawing/2014/main" id="{B947DC11-B661-4F36-8EBA-FEC772FDF4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453163-A466-46A4-8E0E-5B5D35F3CFA3}"/>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131275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7F2943-BFE9-4CFF-AF5C-31751F8AC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35F07D-1845-4E72-9B79-9E7EF544DE1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84556C-BF09-48DB-B5C8-DCD73B0686A0}"/>
              </a:ext>
            </a:extLst>
          </p:cNvPr>
          <p:cNvSpPr>
            <a:spLocks noGrp="1"/>
          </p:cNvSpPr>
          <p:nvPr>
            <p:ph type="dt" sz="half" idx="10"/>
          </p:nvPr>
        </p:nvSpPr>
        <p:spPr/>
        <p:txBody>
          <a:bodyPr/>
          <a:lstStyle/>
          <a:p>
            <a:fld id="{676D7BE3-6F16-41F9-88E3-FC9D06D67539}" type="datetimeFigureOut">
              <a:rPr lang="en-US" smtClean="0"/>
              <a:t>3/10/2019</a:t>
            </a:fld>
            <a:endParaRPr lang="en-US"/>
          </a:p>
        </p:txBody>
      </p:sp>
      <p:sp>
        <p:nvSpPr>
          <p:cNvPr id="5" name="Footer Placeholder 4">
            <a:extLst>
              <a:ext uri="{FF2B5EF4-FFF2-40B4-BE49-F238E27FC236}">
                <a16:creationId xmlns:a16="http://schemas.microsoft.com/office/drawing/2014/main" id="{36828896-FE59-49AD-B1C4-CD6DC2A9F3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8D57CD-1B30-42FC-B97C-1BE288D83B4D}"/>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69533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6BAEB0-A183-4273-A3A7-ADCE78C71B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710EA0-F8FB-4E18-8804-3064817051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EA50EE-404D-4F49-B8CE-C76690100D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D7BE3-6F16-41F9-88E3-FC9D06D67539}" type="datetimeFigureOut">
              <a:rPr lang="en-US" smtClean="0"/>
              <a:t>3/10/2019</a:t>
            </a:fld>
            <a:endParaRPr lang="en-US"/>
          </a:p>
        </p:txBody>
      </p:sp>
      <p:sp>
        <p:nvSpPr>
          <p:cNvPr id="5" name="Footer Placeholder 4">
            <a:extLst>
              <a:ext uri="{FF2B5EF4-FFF2-40B4-BE49-F238E27FC236}">
                <a16:creationId xmlns:a16="http://schemas.microsoft.com/office/drawing/2014/main" id="{70C7C728-6CEC-4A7A-AF8A-B681BEEE55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0F48FD-86EF-4F7B-B83C-A38EA65DB3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9F45C7-1EAA-41C8-954F-04C32983C9B6}" type="slidenum">
              <a:rPr lang="en-US" smtClean="0"/>
              <a:t>‹#›</a:t>
            </a:fld>
            <a:endParaRPr lang="en-US"/>
          </a:p>
        </p:txBody>
      </p:sp>
    </p:spTree>
    <p:extLst>
      <p:ext uri="{BB962C8B-B14F-4D97-AF65-F5344CB8AC3E}">
        <p14:creationId xmlns:p14="http://schemas.microsoft.com/office/powerpoint/2010/main" val="2969423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1"/>
            <a:ext cx="12192000" cy="4602792"/>
          </a:xfrm>
        </p:spPr>
        <p:txBody>
          <a:bodyPr lIns="274320" tIns="274320" rIns="274320" bIns="274320" anchor="ctr"/>
          <a:lstStyle/>
          <a:p>
            <a:r>
              <a:rPr lang="en-US" dirty="0">
                <a:latin typeface="Geomanist" panose="02000503000000020004" pitchFamily="50" charset="0"/>
              </a:rPr>
              <a:t>Review</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Beginnings, First Humans, Separation, Cain and Abel,</a:t>
            </a:r>
            <a:br>
              <a:rPr lang="en-US" sz="3000" dirty="0">
                <a:latin typeface="Geomanist" panose="02000503000000020004" pitchFamily="50" charset="0"/>
              </a:rPr>
            </a:br>
            <a:r>
              <a:rPr lang="en-US" sz="3000" dirty="0">
                <a:latin typeface="Geomanist" panose="02000503000000020004" pitchFamily="50" charset="0"/>
              </a:rPr>
              <a:t>The Flood, Covenant, Isaac, Jacob and Esau, Joseph</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38616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466062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4193091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842949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br>
              <a:rPr lang="en-US" dirty="0">
                <a:latin typeface="Geomanist" panose="02000503000000020004" pitchFamily="50" charset="0"/>
              </a:rPr>
            </a:b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364607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r>
              <a:rPr lang="en-US" dirty="0">
                <a:latin typeface="Geomanist" panose="02000503000000020004" pitchFamily="50" charset="0"/>
              </a:rPr>
              <a:t>The Flood</a:t>
            </a:r>
            <a:br>
              <a:rPr lang="en-US" dirty="0">
                <a:latin typeface="Geomanist" panose="02000503000000020004" pitchFamily="50" charset="0"/>
              </a:rPr>
            </a:b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516990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r>
              <a:rPr lang="en-US" dirty="0">
                <a:latin typeface="Geomanist" panose="02000503000000020004" pitchFamily="50" charset="0"/>
              </a:rPr>
              <a:t>The Flood</a:t>
            </a:r>
            <a:br>
              <a:rPr lang="en-US" dirty="0">
                <a:latin typeface="Geomanist" panose="02000503000000020004" pitchFamily="50" charset="0"/>
              </a:rPr>
            </a:br>
            <a:r>
              <a:rPr lang="en-US" dirty="0">
                <a:latin typeface="Geomanist" panose="02000503000000020004" pitchFamily="50" charset="0"/>
              </a:rPr>
              <a:t>Covenant</a:t>
            </a:r>
            <a:br>
              <a:rPr lang="en-US"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832707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r>
              <a:rPr lang="en-US" dirty="0">
                <a:latin typeface="Geomanist" panose="02000503000000020004" pitchFamily="50" charset="0"/>
              </a:rPr>
              <a:t>The Flood</a:t>
            </a:r>
            <a:br>
              <a:rPr lang="en-US" dirty="0">
                <a:latin typeface="Geomanist" panose="02000503000000020004" pitchFamily="50" charset="0"/>
              </a:rPr>
            </a:br>
            <a:r>
              <a:rPr lang="en-US" dirty="0">
                <a:latin typeface="Geomanist" panose="02000503000000020004" pitchFamily="50" charset="0"/>
              </a:rPr>
              <a:t>Covenant</a:t>
            </a:r>
            <a:br>
              <a:rPr lang="en-US" dirty="0">
                <a:latin typeface="Geomanist" panose="02000503000000020004" pitchFamily="50" charset="0"/>
              </a:rPr>
            </a:br>
            <a:r>
              <a:rPr lang="en-US" dirty="0">
                <a:latin typeface="Geomanist" panose="02000503000000020004" pitchFamily="50" charset="0"/>
              </a:rPr>
              <a:t>Isaac</a:t>
            </a: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3025761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		Jacob and Esau</a:t>
            </a:r>
            <a:br>
              <a:rPr lang="en-US" dirty="0">
                <a:latin typeface="Geomanist" panose="02000503000000020004" pitchFamily="50" charset="0"/>
              </a:rPr>
            </a:br>
            <a:r>
              <a:rPr lang="en-US" dirty="0">
                <a:latin typeface="Geomanist" panose="02000503000000020004" pitchFamily="50" charset="0"/>
              </a:rPr>
              <a:t>First Humans</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r>
              <a:rPr lang="en-US" dirty="0">
                <a:latin typeface="Geomanist" panose="02000503000000020004" pitchFamily="50" charset="0"/>
              </a:rPr>
              <a:t>The Flood</a:t>
            </a:r>
            <a:br>
              <a:rPr lang="en-US" dirty="0">
                <a:latin typeface="Geomanist" panose="02000503000000020004" pitchFamily="50" charset="0"/>
              </a:rPr>
            </a:br>
            <a:r>
              <a:rPr lang="en-US" dirty="0">
                <a:latin typeface="Geomanist" panose="02000503000000020004" pitchFamily="50" charset="0"/>
              </a:rPr>
              <a:t>Covenant</a:t>
            </a:r>
            <a:br>
              <a:rPr lang="en-US" dirty="0">
                <a:latin typeface="Geomanist" panose="02000503000000020004" pitchFamily="50" charset="0"/>
              </a:rPr>
            </a:br>
            <a:r>
              <a:rPr lang="en-US" dirty="0">
                <a:latin typeface="Geomanist" panose="02000503000000020004" pitchFamily="50" charset="0"/>
              </a:rPr>
              <a:t>Isaac</a:t>
            </a: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968384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		Jacob and Esau</a:t>
            </a:r>
            <a:br>
              <a:rPr lang="en-US" dirty="0">
                <a:latin typeface="Geomanist" panose="02000503000000020004" pitchFamily="50" charset="0"/>
              </a:rPr>
            </a:br>
            <a:r>
              <a:rPr lang="en-US" dirty="0">
                <a:latin typeface="Geomanist" panose="02000503000000020004" pitchFamily="50" charset="0"/>
              </a:rPr>
              <a:t>First Humans		Joseph</a:t>
            </a:r>
            <a:br>
              <a:rPr lang="en-US" dirty="0">
                <a:latin typeface="Geomanist" panose="02000503000000020004" pitchFamily="50" charset="0"/>
              </a:rPr>
            </a:br>
            <a:r>
              <a:rPr lang="en-US" dirty="0">
                <a:latin typeface="Geomanist" panose="02000503000000020004" pitchFamily="50" charset="0"/>
              </a:rPr>
              <a:t>Separation</a:t>
            </a:r>
            <a:br>
              <a:rPr lang="en-US" dirty="0">
                <a:latin typeface="Geomanist" panose="02000503000000020004" pitchFamily="50" charset="0"/>
              </a:rPr>
            </a:br>
            <a:r>
              <a:rPr lang="en-US" dirty="0">
                <a:latin typeface="Geomanist" panose="02000503000000020004" pitchFamily="50" charset="0"/>
              </a:rPr>
              <a:t>Cain and Abel</a:t>
            </a:r>
            <a:br>
              <a:rPr lang="en-US" dirty="0">
                <a:latin typeface="Geomanist" panose="02000503000000020004" pitchFamily="50" charset="0"/>
              </a:rPr>
            </a:br>
            <a:r>
              <a:rPr lang="en-US" dirty="0">
                <a:latin typeface="Geomanist" panose="02000503000000020004" pitchFamily="50" charset="0"/>
              </a:rPr>
              <a:t>The Flood</a:t>
            </a:r>
            <a:br>
              <a:rPr lang="en-US" dirty="0">
                <a:latin typeface="Geomanist" panose="02000503000000020004" pitchFamily="50" charset="0"/>
              </a:rPr>
            </a:br>
            <a:r>
              <a:rPr lang="en-US" dirty="0">
                <a:latin typeface="Geomanist" panose="02000503000000020004" pitchFamily="50" charset="0"/>
              </a:rPr>
              <a:t>Covenant</a:t>
            </a:r>
            <a:br>
              <a:rPr lang="en-US" dirty="0">
                <a:latin typeface="Geomanist" panose="02000503000000020004" pitchFamily="50" charset="0"/>
              </a:rPr>
            </a:br>
            <a:r>
              <a:rPr lang="en-US" dirty="0">
                <a:latin typeface="Geomanist" panose="02000503000000020004" pitchFamily="50" charset="0"/>
              </a:rPr>
              <a:t>Isaac</a:t>
            </a: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947396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Beginnings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There was </a:t>
            </a:r>
            <a:r>
              <a:rPr lang="en-US" sz="3000" u="sng" dirty="0">
                <a:latin typeface="Geomanist" panose="02000503000000020004" pitchFamily="50" charset="0"/>
              </a:rPr>
              <a:t>God</a:t>
            </a:r>
            <a:r>
              <a:rPr lang="en-US" sz="3000" dirty="0">
                <a:latin typeface="Geomanist" panose="02000503000000020004" pitchFamily="50" charset="0"/>
              </a:rPr>
              <a:t> who is eternal, holy, and creator. </a:t>
            </a:r>
            <a:r>
              <a:rPr lang="en-US" sz="3000" u="sng" dirty="0">
                <a:latin typeface="Geomanist" panose="02000503000000020004" pitchFamily="50" charset="0"/>
              </a:rPr>
              <a:t>Angels</a:t>
            </a:r>
            <a:r>
              <a:rPr lang="en-US" sz="3000" dirty="0">
                <a:latin typeface="Geomanist" panose="02000503000000020004" pitchFamily="50" charset="0"/>
              </a:rPr>
              <a:t> sang praises together to God as they watched him create the earth’s foundations. </a:t>
            </a:r>
            <a:r>
              <a:rPr lang="en-US" sz="3000" u="sng" dirty="0">
                <a:latin typeface="Geomanist" panose="02000503000000020004" pitchFamily="50" charset="0"/>
              </a:rPr>
              <a:t>Lucifer</a:t>
            </a:r>
            <a:r>
              <a:rPr lang="en-US" sz="3000" dirty="0">
                <a:latin typeface="Geomanist" panose="02000503000000020004" pitchFamily="50" charset="0"/>
              </a:rPr>
              <a:t> was the most beautiful angel and got jealous of God and convinced a third of the angels to follow him instead of God. God sent Lucifer/Satan and his demons to the earth.</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282341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First Humans</a:t>
            </a:r>
            <a:br>
              <a:rPr lang="en-US" dirty="0">
                <a:latin typeface="Geomanist" panose="02000503000000020004" pitchFamily="50" charset="0"/>
              </a:rPr>
            </a:br>
            <a:br>
              <a:rPr lang="en-US" sz="3000" dirty="0">
                <a:latin typeface="Geomanist" panose="02000503000000020004" pitchFamily="50" charset="0"/>
              </a:rPr>
            </a:br>
            <a:r>
              <a:rPr lang="en-US" sz="3000" u="sng" dirty="0">
                <a:latin typeface="Geomanist" panose="02000503000000020004" pitchFamily="50" charset="0"/>
              </a:rPr>
              <a:t>God created</a:t>
            </a:r>
            <a:r>
              <a:rPr lang="en-US" sz="3000" dirty="0">
                <a:latin typeface="Geomanist" panose="02000503000000020004" pitchFamily="50" charset="0"/>
              </a:rPr>
              <a:t> the heavens and the earth: water, land, and sky; fish, animals, and birds. God created </a:t>
            </a:r>
            <a:r>
              <a:rPr lang="en-US" sz="3000" u="sng" dirty="0">
                <a:latin typeface="Geomanist" panose="02000503000000020004" pitchFamily="50" charset="0"/>
              </a:rPr>
              <a:t>humans in his image</a:t>
            </a:r>
            <a:r>
              <a:rPr lang="en-US" sz="3000" dirty="0">
                <a:latin typeface="Geomanist" panose="02000503000000020004" pitchFamily="50" charset="0"/>
              </a:rPr>
              <a:t> to rule the world he created and to walk with him. God placed the humans in a garden and told them to eat of any tree but one: the </a:t>
            </a:r>
            <a:r>
              <a:rPr lang="en-US" sz="3000" u="sng" dirty="0">
                <a:latin typeface="Geomanist" panose="02000503000000020004" pitchFamily="50" charset="0"/>
              </a:rPr>
              <a:t>Tree of the Knowledge of Good and Evil</a:t>
            </a:r>
            <a:r>
              <a:rPr lang="en-US" sz="3000" dirty="0">
                <a:latin typeface="Geomanist" panose="02000503000000020004" pitchFamily="50" charset="0"/>
              </a:rPr>
              <a:t>. The </a:t>
            </a:r>
            <a:r>
              <a:rPr lang="en-US" sz="3000" u="sng" dirty="0">
                <a:latin typeface="Geomanist" panose="02000503000000020004" pitchFamily="50" charset="0"/>
              </a:rPr>
              <a:t>Tree of Life</a:t>
            </a:r>
            <a:r>
              <a:rPr lang="en-US" sz="3000" dirty="0">
                <a:latin typeface="Geomanist" panose="02000503000000020004" pitchFamily="50" charset="0"/>
              </a:rPr>
              <a:t> was present in the garden as well. They were naked and weren’t ashamed</a:t>
            </a:r>
            <a:br>
              <a:rPr lang="en-US" sz="3000" dirty="0">
                <a:latin typeface="Geomanist" panose="02000503000000020004" pitchFamily="50" charset="0"/>
              </a:rPr>
            </a:br>
            <a:r>
              <a:rPr lang="en-US" sz="3000" dirty="0">
                <a:latin typeface="Geomanist" panose="02000503000000020004" pitchFamily="50" charset="0"/>
              </a:rPr>
              <a:t>and enjoyed walks with God.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496928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Separation</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 </a:t>
            </a:r>
            <a:r>
              <a:rPr lang="en-US" sz="3000" u="sng" dirty="0">
                <a:latin typeface="Geomanist" panose="02000503000000020004" pitchFamily="50" charset="0"/>
              </a:rPr>
              <a:t>serpent</a:t>
            </a:r>
            <a:r>
              <a:rPr lang="en-US" sz="3000" dirty="0">
                <a:latin typeface="Geomanist" panose="02000503000000020004" pitchFamily="50" charset="0"/>
              </a:rPr>
              <a:t> approached Eve and invited her to </a:t>
            </a:r>
            <a:r>
              <a:rPr lang="en-US" sz="3000" u="sng" dirty="0">
                <a:latin typeface="Geomanist" panose="02000503000000020004" pitchFamily="50" charset="0"/>
              </a:rPr>
              <a:t>question whether she could trust God</a:t>
            </a:r>
            <a:r>
              <a:rPr lang="en-US" sz="3000" dirty="0">
                <a:latin typeface="Geomanist" panose="02000503000000020004" pitchFamily="50" charset="0"/>
              </a:rPr>
              <a:t>. Was God keeping something from her? Eve and Adam ate of the Tree of the Knowledge of Good and Evil, and their eyes were opened and they realized they were naked. When God came for the evening walk, Adam and Eve </a:t>
            </a:r>
            <a:r>
              <a:rPr lang="en-US" sz="3000" u="sng" dirty="0">
                <a:latin typeface="Geomanist" panose="02000503000000020004" pitchFamily="50" charset="0"/>
              </a:rPr>
              <a:t>hid</a:t>
            </a:r>
            <a:r>
              <a:rPr lang="en-US" sz="3000" dirty="0">
                <a:latin typeface="Geomanist" panose="02000503000000020004" pitchFamily="50" charset="0"/>
              </a:rPr>
              <a:t> from God. The serpent was cursed, and Adam and Eve were </a:t>
            </a:r>
            <a:r>
              <a:rPr lang="en-US" sz="3000" u="sng" dirty="0">
                <a:latin typeface="Geomanist" panose="02000503000000020004" pitchFamily="50" charset="0"/>
              </a:rPr>
              <a:t>sent out of the</a:t>
            </a:r>
            <a:br>
              <a:rPr lang="en-US" sz="3000" u="sng" dirty="0">
                <a:latin typeface="Geomanist" panose="02000503000000020004" pitchFamily="50" charset="0"/>
              </a:rPr>
            </a:br>
            <a:r>
              <a:rPr lang="en-US" sz="3000" u="sng" dirty="0">
                <a:latin typeface="Geomanist" panose="02000503000000020004" pitchFamily="50" charset="0"/>
              </a:rPr>
              <a:t>garden</a:t>
            </a:r>
            <a:r>
              <a:rPr lang="en-US" sz="3000" dirty="0">
                <a:latin typeface="Geomanist" panose="02000503000000020004" pitchFamily="50" charset="0"/>
              </a:rPr>
              <a:t> and were not able to eat of the Tree of Life</a:t>
            </a:r>
            <a:br>
              <a:rPr lang="en-US" sz="3000" dirty="0">
                <a:latin typeface="Geomanist" panose="02000503000000020004" pitchFamily="50" charset="0"/>
              </a:rPr>
            </a:br>
            <a:r>
              <a:rPr lang="en-US" sz="3000" dirty="0">
                <a:latin typeface="Geomanist" panose="02000503000000020004" pitchFamily="50" charset="0"/>
              </a:rPr>
              <a:t>anymore.</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657531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Cain and Abel</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God approved of Abel’s sacrifice to him, but not Cain’s. Instead of </a:t>
            </a:r>
            <a:r>
              <a:rPr lang="en-US" sz="3000" u="sng" dirty="0">
                <a:latin typeface="Geomanist" panose="02000503000000020004" pitchFamily="50" charset="0"/>
              </a:rPr>
              <a:t>asking God</a:t>
            </a:r>
            <a:r>
              <a:rPr lang="en-US" sz="3000" dirty="0">
                <a:latin typeface="Geomanist" panose="02000503000000020004" pitchFamily="50" charset="0"/>
              </a:rPr>
              <a:t> what was acceptable, </a:t>
            </a:r>
            <a:r>
              <a:rPr lang="en-US" sz="3000" u="sng" dirty="0">
                <a:latin typeface="Geomanist" panose="02000503000000020004" pitchFamily="50" charset="0"/>
              </a:rPr>
              <a:t>Cain had evil in his heart</a:t>
            </a:r>
            <a:r>
              <a:rPr lang="en-US" sz="3000" dirty="0">
                <a:latin typeface="Geomanist" panose="02000503000000020004" pitchFamily="50" charset="0"/>
              </a:rPr>
              <a:t> and killed his brother. God punished Cain, but also protected him.</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006235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Flood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 LORD God saw that </a:t>
            </a:r>
            <a:r>
              <a:rPr lang="en-US" sz="3000" u="sng" dirty="0">
                <a:latin typeface="Geomanist" panose="02000503000000020004" pitchFamily="50" charset="0"/>
              </a:rPr>
              <a:t>all of humanity was only evil all the time</a:t>
            </a:r>
            <a:r>
              <a:rPr lang="en-US" sz="3000" dirty="0">
                <a:latin typeface="Geomanist" panose="02000503000000020004" pitchFamily="50" charset="0"/>
              </a:rPr>
              <a:t> and he was sad that he had made humans. He destroyed all humanity in a </a:t>
            </a:r>
            <a:r>
              <a:rPr lang="en-US" sz="3000" u="sng" dirty="0">
                <a:latin typeface="Geomanist" panose="02000503000000020004" pitchFamily="50" charset="0"/>
              </a:rPr>
              <a:t>flood</a:t>
            </a:r>
            <a:r>
              <a:rPr lang="en-US" sz="3000" dirty="0">
                <a:latin typeface="Geomanist" panose="02000503000000020004" pitchFamily="50" charset="0"/>
              </a:rPr>
              <a:t>, but spared one family and two of every kind of animal to restart things.</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5055950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Covenant</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God picked one man, </a:t>
            </a:r>
            <a:r>
              <a:rPr lang="en-US" sz="3000" u="sng" dirty="0">
                <a:latin typeface="Geomanist" panose="02000503000000020004" pitchFamily="50" charset="0"/>
              </a:rPr>
              <a:t>Abraham</a:t>
            </a:r>
            <a:r>
              <a:rPr lang="en-US" sz="3000" dirty="0">
                <a:latin typeface="Geomanist" panose="02000503000000020004" pitchFamily="50" charset="0"/>
              </a:rPr>
              <a:t>, and </a:t>
            </a:r>
            <a:r>
              <a:rPr lang="en-US" sz="3000" u="sng" dirty="0">
                <a:latin typeface="Geomanist" panose="02000503000000020004" pitchFamily="50" charset="0"/>
              </a:rPr>
              <a:t>promised</a:t>
            </a:r>
            <a:r>
              <a:rPr lang="en-US" sz="3000" dirty="0">
                <a:latin typeface="Geomanist" panose="02000503000000020004" pitchFamily="50" charset="0"/>
              </a:rPr>
              <a:t> that through his </a:t>
            </a:r>
            <a:r>
              <a:rPr lang="en-US" sz="3000" u="sng" dirty="0">
                <a:latin typeface="Geomanist" panose="02000503000000020004" pitchFamily="50" charset="0"/>
              </a:rPr>
              <a:t>family</a:t>
            </a:r>
            <a:r>
              <a:rPr lang="en-US" sz="3000" dirty="0">
                <a:latin typeface="Geomanist" panose="02000503000000020004" pitchFamily="50" charset="0"/>
              </a:rPr>
              <a:t>, he would </a:t>
            </a:r>
            <a:r>
              <a:rPr lang="en-US" sz="3000" u="sng" dirty="0">
                <a:latin typeface="Geomanist" panose="02000503000000020004" pitchFamily="50" charset="0"/>
              </a:rPr>
              <a:t>show the world what he was like</a:t>
            </a:r>
            <a:r>
              <a:rPr lang="en-US" sz="3000" dirty="0">
                <a:latin typeface="Geomanist" panose="02000503000000020004" pitchFamily="50" charset="0"/>
              </a:rPr>
              <a:t>.</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3386534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Isaac</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Abraham did not withhold his promised son from the LORD God. </a:t>
            </a:r>
            <a:r>
              <a:rPr lang="en-US" sz="3000" u="sng" dirty="0">
                <a:latin typeface="Geomanist" panose="02000503000000020004" pitchFamily="50" charset="0"/>
              </a:rPr>
              <a:t>He believed</a:t>
            </a:r>
            <a:r>
              <a:rPr lang="en-US" sz="3000" dirty="0">
                <a:latin typeface="Geomanist" panose="02000503000000020004" pitchFamily="50" charset="0"/>
              </a:rPr>
              <a:t> that God would provide. And He did! </a:t>
            </a:r>
            <a:r>
              <a:rPr lang="en-US" sz="3000" u="sng" dirty="0">
                <a:latin typeface="Geomanist" panose="02000503000000020004" pitchFamily="50" charset="0"/>
              </a:rPr>
              <a:t>The LORD provided</a:t>
            </a:r>
            <a:r>
              <a:rPr lang="en-US" sz="3000" dirty="0">
                <a:latin typeface="Geomanist" panose="02000503000000020004" pitchFamily="50" charset="0"/>
              </a:rPr>
              <a:t> a ram for a sacrifice. The promise God made to Abraham to be a </a:t>
            </a:r>
            <a:r>
              <a:rPr lang="en-US" sz="3000" u="sng" dirty="0">
                <a:latin typeface="Geomanist" panose="02000503000000020004" pitchFamily="50" charset="0"/>
              </a:rPr>
              <a:t>vehicle of blessing for the world</a:t>
            </a:r>
            <a:r>
              <a:rPr lang="en-US" sz="3000" dirty="0">
                <a:latin typeface="Geomanist" panose="02000503000000020004" pitchFamily="50" charset="0"/>
              </a:rPr>
              <a:t> was passed down to Isaac.</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378693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Jacob and Esau</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Isaac and his wife, Rebekah, had twin boys, Esau (</a:t>
            </a:r>
            <a:r>
              <a:rPr lang="en-US" sz="3000" dirty="0">
                <a:solidFill>
                  <a:srgbClr val="FF0000"/>
                </a:solidFill>
                <a:latin typeface="Geomanist" panose="02000503000000020004" pitchFamily="50" charset="0"/>
              </a:rPr>
              <a:t>red</a:t>
            </a:r>
            <a:r>
              <a:rPr lang="en-US" sz="3000" dirty="0">
                <a:latin typeface="Geomanist" panose="02000503000000020004" pitchFamily="50" charset="0"/>
              </a:rPr>
              <a:t>, hairy) and Jacob (smooth, heal-grabber). Jacob stole Esau’s </a:t>
            </a:r>
            <a:r>
              <a:rPr lang="en-US" sz="3000" u="sng" dirty="0">
                <a:latin typeface="Geomanist" panose="02000503000000020004" pitchFamily="50" charset="0"/>
              </a:rPr>
              <a:t>birthright</a:t>
            </a:r>
            <a:r>
              <a:rPr lang="en-US" sz="3000" dirty="0">
                <a:latin typeface="Geomanist" panose="02000503000000020004" pitchFamily="50" charset="0"/>
              </a:rPr>
              <a:t> and </a:t>
            </a:r>
            <a:r>
              <a:rPr lang="en-US" sz="3000" u="sng" dirty="0">
                <a:latin typeface="Geomanist" panose="02000503000000020004" pitchFamily="50" charset="0"/>
              </a:rPr>
              <a:t>blessing</a:t>
            </a:r>
            <a:r>
              <a:rPr lang="en-US" sz="3000" dirty="0">
                <a:latin typeface="Geomanist" panose="02000503000000020004" pitchFamily="50" charset="0"/>
              </a:rPr>
              <a:t> (the promise God made to Abraham to be a </a:t>
            </a:r>
            <a:r>
              <a:rPr lang="en-US" sz="3000" u="sng" dirty="0">
                <a:latin typeface="Geomanist" panose="02000503000000020004" pitchFamily="50" charset="0"/>
              </a:rPr>
              <a:t>vehicle of blessing for the world</a:t>
            </a:r>
            <a:r>
              <a:rPr lang="en-US" sz="3000" dirty="0">
                <a:latin typeface="Geomanist" panose="02000503000000020004" pitchFamily="50" charset="0"/>
              </a:rPr>
              <a:t> was passed from Isaac to Jacob). The older was going to serve the younger. Jacob had  </a:t>
            </a:r>
            <a:r>
              <a:rPr lang="en-US" sz="3000" u="sng" dirty="0">
                <a:latin typeface="Geomanist" panose="02000503000000020004" pitchFamily="50" charset="0"/>
              </a:rPr>
              <a:t>12 sons</a:t>
            </a:r>
            <a:r>
              <a:rPr lang="en-US" sz="3000" dirty="0">
                <a:latin typeface="Geomanist" panose="02000503000000020004" pitchFamily="50" charset="0"/>
              </a:rPr>
              <a:t> and 1 daughter. Jacob wrestled with God on his way back to the</a:t>
            </a:r>
            <a:br>
              <a:rPr lang="en-US" sz="3000" dirty="0">
                <a:latin typeface="Geomanist" panose="02000503000000020004" pitchFamily="50" charset="0"/>
              </a:rPr>
            </a:br>
            <a:r>
              <a:rPr lang="en-US" sz="3000" dirty="0">
                <a:latin typeface="Geomanist" panose="02000503000000020004" pitchFamily="50" charset="0"/>
              </a:rPr>
              <a:t>Promised Land, and God renamed him, </a:t>
            </a:r>
            <a:r>
              <a:rPr lang="en-US" sz="3000" u="sng" dirty="0">
                <a:latin typeface="Geomanist" panose="02000503000000020004" pitchFamily="50" charset="0"/>
              </a:rPr>
              <a:t>Israel</a:t>
            </a:r>
            <a:r>
              <a:rPr lang="en-US" sz="3000" dirty="0">
                <a:latin typeface="Geomanist" panose="02000503000000020004" pitchFamily="50" charset="0"/>
              </a:rPr>
              <a:t>:</a:t>
            </a:r>
            <a:br>
              <a:rPr lang="en-US" sz="3000" dirty="0">
                <a:latin typeface="Geomanist" panose="02000503000000020004" pitchFamily="50" charset="0"/>
              </a:rPr>
            </a:br>
            <a:r>
              <a:rPr lang="en-US" sz="3000" dirty="0">
                <a:latin typeface="Geomanist" panose="02000503000000020004" pitchFamily="50" charset="0"/>
              </a:rPr>
              <a:t>one who wrestles with God.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730105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Joseph</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One of 11 sons at the time, Joseph was favored by his father, Israel. This upset his brothers who sold him as a slave and told their father he had been killed by an animal. Joseph ended up in </a:t>
            </a:r>
            <a:r>
              <a:rPr lang="en-US" sz="3000" u="sng" dirty="0">
                <a:latin typeface="Geomanist" panose="02000503000000020004" pitchFamily="50" charset="0"/>
              </a:rPr>
              <a:t>Egypt</a:t>
            </a:r>
            <a:r>
              <a:rPr lang="en-US" sz="3000" dirty="0">
                <a:latin typeface="Geomanist" panose="02000503000000020004" pitchFamily="50" charset="0"/>
              </a:rPr>
              <a:t> in Potiphar’s house and because </a:t>
            </a:r>
            <a:r>
              <a:rPr lang="en-US" sz="3000" u="sng" dirty="0">
                <a:latin typeface="Geomanist" panose="02000503000000020004" pitchFamily="50" charset="0"/>
              </a:rPr>
              <a:t>God was with him</a:t>
            </a:r>
            <a:r>
              <a:rPr lang="en-US" sz="3000" dirty="0">
                <a:latin typeface="Geomanist" panose="02000503000000020004" pitchFamily="50" charset="0"/>
              </a:rPr>
              <a:t>, whatever Joseph did caused the home to prosper. He ended up in jail on false charges and the same thing happened: the jail prospered because </a:t>
            </a:r>
            <a:r>
              <a:rPr lang="en-US" sz="3000" u="sng" dirty="0">
                <a:latin typeface="Geomanist" panose="02000503000000020004" pitchFamily="50" charset="0"/>
              </a:rPr>
              <a:t>God was with Joseph</a:t>
            </a:r>
            <a:r>
              <a:rPr lang="en-US" sz="3000" dirty="0">
                <a:latin typeface="Geomanist" panose="02000503000000020004" pitchFamily="50" charset="0"/>
              </a:rPr>
              <a:t> in the jail. Because God helped Joseph interpret dreams, Pharaoh’s dreams were understood and preparation</a:t>
            </a:r>
            <a:br>
              <a:rPr lang="en-US" sz="3000" dirty="0">
                <a:latin typeface="Geomanist" panose="02000503000000020004" pitchFamily="50" charset="0"/>
              </a:rPr>
            </a:br>
            <a:r>
              <a:rPr lang="en-US" sz="3000" dirty="0">
                <a:latin typeface="Geomanist" panose="02000503000000020004" pitchFamily="50" charset="0"/>
              </a:rPr>
              <a:t>happened for the famine to come. Joseph was</a:t>
            </a:r>
            <a:br>
              <a:rPr lang="en-US" sz="3000" dirty="0">
                <a:latin typeface="Geomanist" panose="02000503000000020004" pitchFamily="50" charset="0"/>
              </a:rPr>
            </a:br>
            <a:r>
              <a:rPr lang="en-US" sz="3000" dirty="0">
                <a:latin typeface="Geomanist" panose="02000503000000020004" pitchFamily="50" charset="0"/>
              </a:rPr>
              <a:t>second-in-command to Pharaoh of </a:t>
            </a:r>
            <a:r>
              <a:rPr lang="en-US" sz="3000" u="sng" dirty="0">
                <a:latin typeface="Geomanist" panose="02000503000000020004" pitchFamily="50" charset="0"/>
              </a:rPr>
              <a:t>Egypt</a:t>
            </a:r>
            <a:r>
              <a:rPr lang="en-US" sz="3000" dirty="0">
                <a:latin typeface="Geomanist" panose="02000503000000020004" pitchFamily="50" charset="0"/>
              </a:rPr>
              <a:t>. His</a:t>
            </a:r>
            <a:br>
              <a:rPr lang="en-US" sz="3000" dirty="0">
                <a:latin typeface="Geomanist" panose="02000503000000020004" pitchFamily="50" charset="0"/>
              </a:rPr>
            </a:br>
            <a:r>
              <a:rPr lang="en-US" sz="3000" dirty="0">
                <a:latin typeface="Geomanist" panose="02000503000000020004" pitchFamily="50" charset="0"/>
              </a:rPr>
              <a:t>father’s family ended up </a:t>
            </a:r>
            <a:r>
              <a:rPr lang="en-US" sz="3000" u="sng" dirty="0">
                <a:latin typeface="Geomanist" panose="02000503000000020004" pitchFamily="50" charset="0"/>
              </a:rPr>
              <a:t>moving to Egypt</a:t>
            </a:r>
            <a:r>
              <a:rPr lang="en-US" sz="3000" dirty="0">
                <a:latin typeface="Geomanist" panose="02000503000000020004" pitchFamily="50" charset="0"/>
              </a:rPr>
              <a:t> because</a:t>
            </a:r>
            <a:br>
              <a:rPr lang="en-US" sz="3000" dirty="0">
                <a:latin typeface="Geomanist" panose="02000503000000020004" pitchFamily="50" charset="0"/>
              </a:rPr>
            </a:br>
            <a:r>
              <a:rPr lang="en-US" sz="3000" dirty="0">
                <a:latin typeface="Geomanist" panose="02000503000000020004" pitchFamily="50" charset="0"/>
              </a:rPr>
              <a:t>of Joseph at Pharaoh’s invitation. </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39510759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374</TotalTime>
  <Words>139</Words>
  <Application>Microsoft Office PowerPoint</Application>
  <PresentationFormat>Widescreen</PresentationFormat>
  <Paragraphs>38</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Geomanist</vt:lpstr>
      <vt:lpstr>Office Theme</vt:lpstr>
      <vt:lpstr>Review  Beginnings, First Humans, Separation, Cain and Abel, The Flood, Covenant, Isaac, Jacob and Esau, Joseph</vt:lpstr>
      <vt:lpstr>Beginnings      </vt:lpstr>
      <vt:lpstr>Beginnings First Humans     </vt:lpstr>
      <vt:lpstr>Beginnings First Humans Separation    </vt:lpstr>
      <vt:lpstr>Beginnings First Humans Separation Cain and Abel   </vt:lpstr>
      <vt:lpstr>Beginnings First Humans Separation Cain and Abel The Flood  </vt:lpstr>
      <vt:lpstr>Beginnings First Humans Separation Cain and Abel The Flood Covenant </vt:lpstr>
      <vt:lpstr>Beginnings First Humans Separation Cain and Abel The Flood Covenant Isaac</vt:lpstr>
      <vt:lpstr>Beginnings  Jacob and Esau First Humans Separation Cain and Abel The Flood Covenant Isaac</vt:lpstr>
      <vt:lpstr>Beginnings  Jacob and Esau First Humans  Joseph Separation Cain and Abel The Flood Covenant Isaac</vt:lpstr>
      <vt:lpstr>Beginnings  There was God who is eternal, holy, and creator. Angels sang praises together to God as they watched him create the earth’s foundations. Lucifer was the most beautiful angel and got jealous of God and convinced a third of the angels to follow him instead of God. God sent Lucifer/Satan and his demons to the earth.</vt:lpstr>
      <vt:lpstr>First Humans  God created the heavens and the earth: water, land, and sky; fish, animals, and birds. God created humans in his image to rule the world he created and to walk with him. God placed the humans in a garden and told them to eat of any tree but one: the Tree of the Knowledge of Good and Evil. The Tree of Life was present in the garden as well. They were naked and weren’t ashamed and enjoyed walks with God.</vt:lpstr>
      <vt:lpstr>Separation  A serpent approached Eve and invited her to question whether she could trust God. Was God keeping something from her? Eve and Adam ate of the Tree of the Knowledge of Good and Evil, and their eyes were opened and they realized they were naked. When God came for the evening walk, Adam and Eve hid from God. The serpent was cursed, and Adam and Eve were sent out of the garden and were not able to eat of the Tree of Life anymore.</vt:lpstr>
      <vt:lpstr>Cain and Abel  God approved of Abel’s sacrifice to him, but not Cain’s. Instead of asking God what was acceptable, Cain had evil in his heart and killed his brother. God punished Cain, but also protected him.</vt:lpstr>
      <vt:lpstr>The Flood  The LORD God saw that all of humanity was only evil all the time and he was sad that he had made humans. He destroyed all humanity in a flood, but spared one family and two of every kind of animal to restart things.</vt:lpstr>
      <vt:lpstr>Covenant  God picked one man, Abraham, and promised that through his family, he would show the world what he was like.</vt:lpstr>
      <vt:lpstr>Isaac  Abraham did not withhold his promised son from the LORD God. He believed that God would provide. And He did! The LORD provided a ram for a sacrifice. The promise God made to Abraham to be a vehicle of blessing for the world was passed down to Isaac.</vt:lpstr>
      <vt:lpstr>Jacob and Esau  Isaac and his wife, Rebekah, had twin boys, Esau (red, hairy) and Jacob (smooth, heal-grabber). Jacob stole Esau’s birthright and blessing (the promise God made to Abraham to be a vehicle of blessing for the world was passed from Isaac to Jacob). The older was going to serve the younger. Jacob had  12 sons and 1 daughter. Jacob wrestled with God on his way back to the Promised Land, and God renamed him, Israel: one who wrestles with God.</vt:lpstr>
      <vt:lpstr>Joseph  One of 11 sons at the time, Joseph was favored by his father, Israel. This upset his brothers who sold him as a slave and told their father he had been killed by an animal. Joseph ended up in Egypt in Potiphar’s house and because God was with him, whatever Joseph did caused the home to prosper. He ended up in jail on false charges and the same thing happened: the jail prospered because God was with Joseph in the jail. Because God helped Joseph interpret dreams, Pharaoh’s dreams were understood and preparation happened for the famine to come. Joseph was second-in-command to Pharaoh of Egypt. His father’s family ended up moving to Egypt because of Joseph at Pharaoh’s invitation.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your middle name?</dc:title>
  <dc:creator>Jeremy Mavis</dc:creator>
  <cp:lastModifiedBy>Jeremy Mavis</cp:lastModifiedBy>
  <cp:revision>52</cp:revision>
  <dcterms:created xsi:type="dcterms:W3CDTF">2018-09-05T21:49:39Z</dcterms:created>
  <dcterms:modified xsi:type="dcterms:W3CDTF">2019-03-10T13:51:29Z</dcterms:modified>
</cp:coreProperties>
</file>