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2" r:id="rId3"/>
    <p:sldId id="263" r:id="rId4"/>
    <p:sldId id="264" r:id="rId5"/>
    <p:sldId id="265" r:id="rId6"/>
    <p:sldId id="266" r:id="rId7"/>
    <p:sldId id="267" r:id="rId8"/>
    <p:sldId id="268" r:id="rId9"/>
    <p:sldId id="269" r:id="rId10"/>
    <p:sldId id="270" r:id="rId11"/>
    <p:sldId id="271" r:id="rId12"/>
    <p:sldId id="272" r:id="rId13"/>
    <p:sldId id="27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B371"/>
    <a:srgbClr val="778799"/>
    <a:srgbClr val="F4F1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D1949-817B-4334-9DC3-A81BB38FB7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A18219-EEC9-4B4A-B302-DA4179ACDC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D2D73E-5D88-40EE-9910-E307F2DD5BF6}"/>
              </a:ext>
            </a:extLst>
          </p:cNvPr>
          <p:cNvSpPr>
            <a:spLocks noGrp="1"/>
          </p:cNvSpPr>
          <p:nvPr>
            <p:ph type="dt" sz="half" idx="10"/>
          </p:nvPr>
        </p:nvSpPr>
        <p:spPr/>
        <p:txBody>
          <a:bodyPr/>
          <a:lstStyle/>
          <a:p>
            <a:fld id="{676D7BE3-6F16-41F9-88E3-FC9D06D67539}" type="datetimeFigureOut">
              <a:rPr lang="en-US" smtClean="0"/>
              <a:t>2/3/2019</a:t>
            </a:fld>
            <a:endParaRPr lang="en-US"/>
          </a:p>
        </p:txBody>
      </p:sp>
      <p:sp>
        <p:nvSpPr>
          <p:cNvPr id="5" name="Footer Placeholder 4">
            <a:extLst>
              <a:ext uri="{FF2B5EF4-FFF2-40B4-BE49-F238E27FC236}">
                <a16:creationId xmlns:a16="http://schemas.microsoft.com/office/drawing/2014/main" id="{3D3EBCB9-7303-4CD8-A2A0-5C299096CE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BB9CD4-8E30-4C1B-A38A-694CB2B526D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783026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1BEDF-B191-4A22-BA84-7D25456F34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A0C022-C829-40EF-AD67-9419A2810C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E0734-8A89-42DC-B343-B82AA1535D01}"/>
              </a:ext>
            </a:extLst>
          </p:cNvPr>
          <p:cNvSpPr>
            <a:spLocks noGrp="1"/>
          </p:cNvSpPr>
          <p:nvPr>
            <p:ph type="dt" sz="half" idx="10"/>
          </p:nvPr>
        </p:nvSpPr>
        <p:spPr/>
        <p:txBody>
          <a:bodyPr/>
          <a:lstStyle/>
          <a:p>
            <a:fld id="{676D7BE3-6F16-41F9-88E3-FC9D06D67539}" type="datetimeFigureOut">
              <a:rPr lang="en-US" smtClean="0"/>
              <a:t>2/3/2019</a:t>
            </a:fld>
            <a:endParaRPr lang="en-US"/>
          </a:p>
        </p:txBody>
      </p:sp>
      <p:sp>
        <p:nvSpPr>
          <p:cNvPr id="5" name="Footer Placeholder 4">
            <a:extLst>
              <a:ext uri="{FF2B5EF4-FFF2-40B4-BE49-F238E27FC236}">
                <a16:creationId xmlns:a16="http://schemas.microsoft.com/office/drawing/2014/main" id="{63BED5D1-CEAB-44FE-8EC7-606E7D991E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86081F-A10B-499D-BA1F-70124D442E17}"/>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1766083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E74-0989-461A-A83D-7FEEAEF346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6613C1-AF49-4FC9-A400-C08D6397AA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44DC58-5CE6-4EF9-8FA5-9D64A5040026}"/>
              </a:ext>
            </a:extLst>
          </p:cNvPr>
          <p:cNvSpPr>
            <a:spLocks noGrp="1"/>
          </p:cNvSpPr>
          <p:nvPr>
            <p:ph type="dt" sz="half" idx="10"/>
          </p:nvPr>
        </p:nvSpPr>
        <p:spPr/>
        <p:txBody>
          <a:bodyPr/>
          <a:lstStyle/>
          <a:p>
            <a:fld id="{676D7BE3-6F16-41F9-88E3-FC9D06D67539}" type="datetimeFigureOut">
              <a:rPr lang="en-US" smtClean="0"/>
              <a:t>2/3/2019</a:t>
            </a:fld>
            <a:endParaRPr lang="en-US"/>
          </a:p>
        </p:txBody>
      </p:sp>
      <p:sp>
        <p:nvSpPr>
          <p:cNvPr id="5" name="Footer Placeholder 4">
            <a:extLst>
              <a:ext uri="{FF2B5EF4-FFF2-40B4-BE49-F238E27FC236}">
                <a16:creationId xmlns:a16="http://schemas.microsoft.com/office/drawing/2014/main" id="{D7133373-51B6-4ED8-8D8C-BAE2AC623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03DAB4-448C-4A59-B6A0-DD0FF770E44F}"/>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28629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D0771-F69B-42AE-9086-6123F87538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D55A8A-F487-454E-B4C4-80F8E1AD539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342185-E1B2-4BEC-B57E-63B0A4850E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F4C361-67F4-43A4-B251-F2DF21A96D71}"/>
              </a:ext>
            </a:extLst>
          </p:cNvPr>
          <p:cNvSpPr>
            <a:spLocks noGrp="1"/>
          </p:cNvSpPr>
          <p:nvPr>
            <p:ph type="dt" sz="half" idx="10"/>
          </p:nvPr>
        </p:nvSpPr>
        <p:spPr/>
        <p:txBody>
          <a:bodyPr/>
          <a:lstStyle/>
          <a:p>
            <a:fld id="{676D7BE3-6F16-41F9-88E3-FC9D06D67539}" type="datetimeFigureOut">
              <a:rPr lang="en-US" smtClean="0"/>
              <a:t>2/3/2019</a:t>
            </a:fld>
            <a:endParaRPr lang="en-US"/>
          </a:p>
        </p:txBody>
      </p:sp>
      <p:sp>
        <p:nvSpPr>
          <p:cNvPr id="6" name="Footer Placeholder 5">
            <a:extLst>
              <a:ext uri="{FF2B5EF4-FFF2-40B4-BE49-F238E27FC236}">
                <a16:creationId xmlns:a16="http://schemas.microsoft.com/office/drawing/2014/main" id="{1A9B897C-EC4D-4793-82DC-9031FEF344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E3C166-1EF5-45FA-91F4-201062BF09D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843594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CF16-C087-414F-880E-CBD404A8E2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4A85ED-AAAC-484C-8172-C43613FFF0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EF20C4-7519-4617-90B1-E6616C7FBB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3AE40B-E63B-4C49-8E50-4FE513F60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577D110-5367-41C9-9571-53E64C448B0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91F0E9-D710-4CF0-908C-54BD1DD87BBE}"/>
              </a:ext>
            </a:extLst>
          </p:cNvPr>
          <p:cNvSpPr>
            <a:spLocks noGrp="1"/>
          </p:cNvSpPr>
          <p:nvPr>
            <p:ph type="dt" sz="half" idx="10"/>
          </p:nvPr>
        </p:nvSpPr>
        <p:spPr/>
        <p:txBody>
          <a:bodyPr/>
          <a:lstStyle/>
          <a:p>
            <a:fld id="{676D7BE3-6F16-41F9-88E3-FC9D06D67539}" type="datetimeFigureOut">
              <a:rPr lang="en-US" smtClean="0"/>
              <a:t>2/3/2019</a:t>
            </a:fld>
            <a:endParaRPr lang="en-US"/>
          </a:p>
        </p:txBody>
      </p:sp>
      <p:sp>
        <p:nvSpPr>
          <p:cNvPr id="8" name="Footer Placeholder 7">
            <a:extLst>
              <a:ext uri="{FF2B5EF4-FFF2-40B4-BE49-F238E27FC236}">
                <a16:creationId xmlns:a16="http://schemas.microsoft.com/office/drawing/2014/main" id="{20DDFBDB-849C-4434-A4DE-3105337555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648C63-9D70-444C-9FF4-DEA03E2B8B2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639544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4BB2-1927-40F5-8FA3-03D9A136CB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348E03-8580-4F06-9BFF-2ED34DF92954}"/>
              </a:ext>
            </a:extLst>
          </p:cNvPr>
          <p:cNvSpPr>
            <a:spLocks noGrp="1"/>
          </p:cNvSpPr>
          <p:nvPr>
            <p:ph type="dt" sz="half" idx="10"/>
          </p:nvPr>
        </p:nvSpPr>
        <p:spPr/>
        <p:txBody>
          <a:bodyPr/>
          <a:lstStyle/>
          <a:p>
            <a:fld id="{676D7BE3-6F16-41F9-88E3-FC9D06D67539}" type="datetimeFigureOut">
              <a:rPr lang="en-US" smtClean="0"/>
              <a:t>2/3/2019</a:t>
            </a:fld>
            <a:endParaRPr lang="en-US"/>
          </a:p>
        </p:txBody>
      </p:sp>
      <p:sp>
        <p:nvSpPr>
          <p:cNvPr id="4" name="Footer Placeholder 3">
            <a:extLst>
              <a:ext uri="{FF2B5EF4-FFF2-40B4-BE49-F238E27FC236}">
                <a16:creationId xmlns:a16="http://schemas.microsoft.com/office/drawing/2014/main" id="{97C9900A-281C-4974-9DC2-8E6EE04C15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96539C-26F7-419F-ACD5-9E8D874E8DB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50582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F21EC1-1C0B-4AF9-92A4-69E3470313A4}"/>
              </a:ext>
            </a:extLst>
          </p:cNvPr>
          <p:cNvSpPr>
            <a:spLocks noGrp="1"/>
          </p:cNvSpPr>
          <p:nvPr>
            <p:ph type="dt" sz="half" idx="10"/>
          </p:nvPr>
        </p:nvSpPr>
        <p:spPr/>
        <p:txBody>
          <a:bodyPr/>
          <a:lstStyle/>
          <a:p>
            <a:fld id="{676D7BE3-6F16-41F9-88E3-FC9D06D67539}" type="datetimeFigureOut">
              <a:rPr lang="en-US" smtClean="0"/>
              <a:t>2/3/2019</a:t>
            </a:fld>
            <a:endParaRPr lang="en-US"/>
          </a:p>
        </p:txBody>
      </p:sp>
      <p:sp>
        <p:nvSpPr>
          <p:cNvPr id="3" name="Footer Placeholder 2">
            <a:extLst>
              <a:ext uri="{FF2B5EF4-FFF2-40B4-BE49-F238E27FC236}">
                <a16:creationId xmlns:a16="http://schemas.microsoft.com/office/drawing/2014/main" id="{D611D505-521F-4324-AEFE-F48B9A9C5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98F99B-3F8C-4D1C-BBEB-ECDD419A40F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876066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4B2E5-89E0-4002-B9AE-0E46BC3478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F64C8C-A174-45AE-BB85-46058F2B78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716192-C4BF-45FC-8818-6E747A94F0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E44F6D-453B-4456-8A27-8858EAA10ADA}"/>
              </a:ext>
            </a:extLst>
          </p:cNvPr>
          <p:cNvSpPr>
            <a:spLocks noGrp="1"/>
          </p:cNvSpPr>
          <p:nvPr>
            <p:ph type="dt" sz="half" idx="10"/>
          </p:nvPr>
        </p:nvSpPr>
        <p:spPr/>
        <p:txBody>
          <a:bodyPr/>
          <a:lstStyle/>
          <a:p>
            <a:fld id="{676D7BE3-6F16-41F9-88E3-FC9D06D67539}" type="datetimeFigureOut">
              <a:rPr lang="en-US" smtClean="0"/>
              <a:t>2/3/2019</a:t>
            </a:fld>
            <a:endParaRPr lang="en-US"/>
          </a:p>
        </p:txBody>
      </p:sp>
      <p:sp>
        <p:nvSpPr>
          <p:cNvPr id="6" name="Footer Placeholder 5">
            <a:extLst>
              <a:ext uri="{FF2B5EF4-FFF2-40B4-BE49-F238E27FC236}">
                <a16:creationId xmlns:a16="http://schemas.microsoft.com/office/drawing/2014/main" id="{60508145-2CA7-491B-A27B-049804DF0C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D33E9A-15DF-4F8A-BCAC-656CAC086F78}"/>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11041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C9C2-266B-4C96-B690-834B581D0E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24EA58-A643-40D1-8F93-052D6737E5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536CE4-0340-4497-AB96-386D91CD5E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8E03823-EC43-48F7-91B8-7E66A0606C5C}"/>
              </a:ext>
            </a:extLst>
          </p:cNvPr>
          <p:cNvSpPr>
            <a:spLocks noGrp="1"/>
          </p:cNvSpPr>
          <p:nvPr>
            <p:ph type="dt" sz="half" idx="10"/>
          </p:nvPr>
        </p:nvSpPr>
        <p:spPr/>
        <p:txBody>
          <a:bodyPr/>
          <a:lstStyle/>
          <a:p>
            <a:fld id="{676D7BE3-6F16-41F9-88E3-FC9D06D67539}" type="datetimeFigureOut">
              <a:rPr lang="en-US" smtClean="0"/>
              <a:t>2/3/2019</a:t>
            </a:fld>
            <a:endParaRPr lang="en-US"/>
          </a:p>
        </p:txBody>
      </p:sp>
      <p:sp>
        <p:nvSpPr>
          <p:cNvPr id="6" name="Footer Placeholder 5">
            <a:extLst>
              <a:ext uri="{FF2B5EF4-FFF2-40B4-BE49-F238E27FC236}">
                <a16:creationId xmlns:a16="http://schemas.microsoft.com/office/drawing/2014/main" id="{EDDF5DCF-D208-4E21-B40F-A6040E605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F58614-64EE-4676-B723-180DB1DA8E1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273609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AD8C-857B-4961-B042-49510CFDE0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6FCB8D-6906-4298-9A14-DE5EE6B8D9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C46D-1AF4-4E37-8A30-CBCB9368870A}"/>
              </a:ext>
            </a:extLst>
          </p:cNvPr>
          <p:cNvSpPr>
            <a:spLocks noGrp="1"/>
          </p:cNvSpPr>
          <p:nvPr>
            <p:ph type="dt" sz="half" idx="10"/>
          </p:nvPr>
        </p:nvSpPr>
        <p:spPr/>
        <p:txBody>
          <a:bodyPr/>
          <a:lstStyle/>
          <a:p>
            <a:fld id="{676D7BE3-6F16-41F9-88E3-FC9D06D67539}" type="datetimeFigureOut">
              <a:rPr lang="en-US" smtClean="0"/>
              <a:t>2/3/2019</a:t>
            </a:fld>
            <a:endParaRPr lang="en-US"/>
          </a:p>
        </p:txBody>
      </p:sp>
      <p:sp>
        <p:nvSpPr>
          <p:cNvPr id="5" name="Footer Placeholder 4">
            <a:extLst>
              <a:ext uri="{FF2B5EF4-FFF2-40B4-BE49-F238E27FC236}">
                <a16:creationId xmlns:a16="http://schemas.microsoft.com/office/drawing/2014/main" id="{B947DC11-B661-4F36-8EBA-FEC772FDF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453163-A466-46A4-8E0E-5B5D35F3CFA3}"/>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131275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7F2943-BFE9-4CFF-AF5C-31751F8AC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35F07D-1845-4E72-9B79-9E7EF544DE1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84556C-BF09-48DB-B5C8-DCD73B0686A0}"/>
              </a:ext>
            </a:extLst>
          </p:cNvPr>
          <p:cNvSpPr>
            <a:spLocks noGrp="1"/>
          </p:cNvSpPr>
          <p:nvPr>
            <p:ph type="dt" sz="half" idx="10"/>
          </p:nvPr>
        </p:nvSpPr>
        <p:spPr/>
        <p:txBody>
          <a:bodyPr/>
          <a:lstStyle/>
          <a:p>
            <a:fld id="{676D7BE3-6F16-41F9-88E3-FC9D06D67539}" type="datetimeFigureOut">
              <a:rPr lang="en-US" smtClean="0"/>
              <a:t>2/3/2019</a:t>
            </a:fld>
            <a:endParaRPr lang="en-US"/>
          </a:p>
        </p:txBody>
      </p:sp>
      <p:sp>
        <p:nvSpPr>
          <p:cNvPr id="5" name="Footer Placeholder 4">
            <a:extLst>
              <a:ext uri="{FF2B5EF4-FFF2-40B4-BE49-F238E27FC236}">
                <a16:creationId xmlns:a16="http://schemas.microsoft.com/office/drawing/2014/main" id="{36828896-FE59-49AD-B1C4-CD6DC2A9F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D57CD-1B30-42FC-B97C-1BE288D83B4D}"/>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69533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6BAEB0-A183-4273-A3A7-ADCE78C71B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710EA0-F8FB-4E18-8804-3064817051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A50EE-404D-4F49-B8CE-C76690100D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D7BE3-6F16-41F9-88E3-FC9D06D67539}" type="datetimeFigureOut">
              <a:rPr lang="en-US" smtClean="0"/>
              <a:t>2/3/2019</a:t>
            </a:fld>
            <a:endParaRPr lang="en-US"/>
          </a:p>
        </p:txBody>
      </p:sp>
      <p:sp>
        <p:nvSpPr>
          <p:cNvPr id="5" name="Footer Placeholder 4">
            <a:extLst>
              <a:ext uri="{FF2B5EF4-FFF2-40B4-BE49-F238E27FC236}">
                <a16:creationId xmlns:a16="http://schemas.microsoft.com/office/drawing/2014/main" id="{70C7C728-6CEC-4A7A-AF8A-B681BEEE55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0F48FD-86EF-4F7B-B83C-A38EA65DB3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9F45C7-1EAA-41C8-954F-04C32983C9B6}" type="slidenum">
              <a:rPr lang="en-US" smtClean="0"/>
              <a:t>‹#›</a:t>
            </a:fld>
            <a:endParaRPr lang="en-US"/>
          </a:p>
        </p:txBody>
      </p:sp>
    </p:spTree>
    <p:extLst>
      <p:ext uri="{BB962C8B-B14F-4D97-AF65-F5344CB8AC3E}">
        <p14:creationId xmlns:p14="http://schemas.microsoft.com/office/powerpoint/2010/main" val="2969423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1"/>
            <a:ext cx="12192000" cy="4602792"/>
          </a:xfrm>
        </p:spPr>
        <p:txBody>
          <a:bodyPr lIns="274320" tIns="274320" rIns="274320" bIns="274320" anchor="ctr"/>
          <a:lstStyle/>
          <a:p>
            <a:r>
              <a:rPr lang="en-US" dirty="0">
                <a:latin typeface="Geomanist" panose="02000503000000020004" pitchFamily="50" charset="0"/>
              </a:rPr>
              <a:t>The Flood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Story from Genesis 4-9</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05 The Flood // The Story of God for Kids</a:t>
            </a:r>
          </a:p>
        </p:txBody>
      </p:sp>
    </p:spTree>
    <p:extLst>
      <p:ext uri="{BB962C8B-B14F-4D97-AF65-F5344CB8AC3E}">
        <p14:creationId xmlns:p14="http://schemas.microsoft.com/office/powerpoint/2010/main" val="238616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Lamech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“Lamech married two women, one named Adah and the other Zillah… Lamech said to his wives,</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‘Adah and Zillah, listen to me;</a:t>
            </a:r>
            <a:br>
              <a:rPr lang="en-US" sz="3000" dirty="0">
                <a:latin typeface="Geomanist" panose="02000503000000020004" pitchFamily="50" charset="0"/>
              </a:rPr>
            </a:br>
            <a:r>
              <a:rPr lang="en-US" sz="3000" dirty="0">
                <a:latin typeface="Geomanist" panose="02000503000000020004" pitchFamily="50" charset="0"/>
              </a:rPr>
              <a:t>    wives of Lamech, hear my words.</a:t>
            </a:r>
            <a:br>
              <a:rPr lang="en-US" sz="3000" dirty="0">
                <a:latin typeface="Geomanist" panose="02000503000000020004" pitchFamily="50" charset="0"/>
              </a:rPr>
            </a:br>
            <a:r>
              <a:rPr lang="en-US" sz="3000" dirty="0">
                <a:latin typeface="Geomanist" panose="02000503000000020004" pitchFamily="50" charset="0"/>
              </a:rPr>
              <a:t>I have killed a man for wounding me,</a:t>
            </a:r>
            <a:br>
              <a:rPr lang="en-US" sz="3000" dirty="0">
                <a:latin typeface="Geomanist" panose="02000503000000020004" pitchFamily="50" charset="0"/>
              </a:rPr>
            </a:br>
            <a:r>
              <a:rPr lang="en-US" sz="3000" dirty="0">
                <a:latin typeface="Geomanist" panose="02000503000000020004" pitchFamily="50" charset="0"/>
              </a:rPr>
              <a:t>    a young man for injuring me.</a:t>
            </a:r>
            <a:br>
              <a:rPr lang="en-US" sz="3000" dirty="0">
                <a:latin typeface="Geomanist" panose="02000503000000020004" pitchFamily="50" charset="0"/>
              </a:rPr>
            </a:br>
            <a:r>
              <a:rPr lang="en-US" sz="3000" dirty="0">
                <a:latin typeface="Geomanist" panose="02000503000000020004" pitchFamily="50" charset="0"/>
              </a:rPr>
              <a:t>If Cain is avenged seven times,</a:t>
            </a:r>
            <a:br>
              <a:rPr lang="en-US" sz="3000" dirty="0">
                <a:latin typeface="Geomanist" panose="02000503000000020004" pitchFamily="50" charset="0"/>
              </a:rPr>
            </a:br>
            <a:r>
              <a:rPr lang="en-US" sz="3000" dirty="0">
                <a:latin typeface="Geomanist" panose="02000503000000020004" pitchFamily="50" charset="0"/>
              </a:rPr>
              <a:t>    then Lamech seventy-seven times.’”</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05 </a:t>
            </a:r>
            <a:r>
              <a:rPr lang="en-US" sz="2000">
                <a:solidFill>
                  <a:srgbClr val="3BB371"/>
                </a:solidFill>
                <a:latin typeface="Geomanist" panose="02000503000000020004" pitchFamily="50" charset="0"/>
              </a:rPr>
              <a:t>The Flood // </a:t>
            </a:r>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466062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Lord saw how great the wickedness of the human race had become on the earth, and that every inclination of the thoughts of the human heart was only evil all the time.</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Lord regretted that he had made human beings on</a:t>
            </a:r>
            <a:br>
              <a:rPr lang="en-US" sz="3000" dirty="0">
                <a:latin typeface="Geomanist" panose="02000503000000020004" pitchFamily="50" charset="0"/>
              </a:rPr>
            </a:br>
            <a:r>
              <a:rPr lang="en-US" sz="3000" dirty="0">
                <a:latin typeface="Geomanist" panose="02000503000000020004" pitchFamily="50" charset="0"/>
              </a:rPr>
              <a:t>the earth, and his heart was deeply troubled.”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05 </a:t>
            </a:r>
            <a:r>
              <a:rPr lang="en-US" sz="2000">
                <a:solidFill>
                  <a:srgbClr val="3BB371"/>
                </a:solidFill>
                <a:latin typeface="Geomanist" panose="02000503000000020004" pitchFamily="50" charset="0"/>
              </a:rPr>
              <a:t>The Flood // </a:t>
            </a:r>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556029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“So the LORD said, ‘I will wipe from the face of the earth the human race I have created—and with them the animals, the birds and the creatures that move along the ground—for I regret that I have made them.’”</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05 </a:t>
            </a:r>
            <a:r>
              <a:rPr lang="en-US" sz="2000">
                <a:solidFill>
                  <a:srgbClr val="3BB371"/>
                </a:solidFill>
                <a:latin typeface="Geomanist" panose="02000503000000020004" pitchFamily="50" charset="0"/>
              </a:rPr>
              <a:t>The Flood // </a:t>
            </a:r>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200568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“But Noah found favor in the eyes of the LORD.”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05 </a:t>
            </a:r>
            <a:r>
              <a:rPr lang="en-US" sz="2000">
                <a:solidFill>
                  <a:srgbClr val="3BB371"/>
                </a:solidFill>
                <a:latin typeface="Geomanist" panose="02000503000000020004" pitchFamily="50" charset="0"/>
              </a:rPr>
              <a:t>The Flood // </a:t>
            </a:r>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999591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“Now the earth was corrupt in God’s sight and was full of violence. God saw how corrupt the earth had become, for all the people on earth had corrupted their ways.</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“So God said to Noah, ‘I am going to put an end to all people, for the earth is filled with violence because of them. I am surely</a:t>
            </a:r>
            <a:br>
              <a:rPr lang="en-US" sz="3000" dirty="0">
                <a:latin typeface="Geomanist" panose="02000503000000020004" pitchFamily="50" charset="0"/>
              </a:rPr>
            </a:br>
            <a:r>
              <a:rPr lang="en-US" sz="3000" dirty="0">
                <a:latin typeface="Geomanist" panose="02000503000000020004" pitchFamily="50" charset="0"/>
              </a:rPr>
              <a:t>going to destroy both them and the earth. So make</a:t>
            </a:r>
            <a:br>
              <a:rPr lang="en-US" sz="3000" dirty="0">
                <a:latin typeface="Geomanist" panose="02000503000000020004" pitchFamily="50" charset="0"/>
              </a:rPr>
            </a:br>
            <a:r>
              <a:rPr lang="en-US" sz="3000" dirty="0">
                <a:latin typeface="Geomanist" panose="02000503000000020004" pitchFamily="50" charset="0"/>
              </a:rPr>
              <a:t>yourself an ark of cypress wood; make rooms in it</a:t>
            </a:r>
            <a:br>
              <a:rPr lang="en-US" sz="3000" dirty="0">
                <a:latin typeface="Geomanist" panose="02000503000000020004" pitchFamily="50" charset="0"/>
              </a:rPr>
            </a:br>
            <a:r>
              <a:rPr lang="en-US" sz="3000" dirty="0">
                <a:latin typeface="Geomanist" panose="02000503000000020004" pitchFamily="50" charset="0"/>
              </a:rPr>
              <a:t>and coat it with pitch inside and out.’”</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05 </a:t>
            </a:r>
            <a:r>
              <a:rPr lang="en-US" sz="2000">
                <a:solidFill>
                  <a:srgbClr val="3BB371"/>
                </a:solidFill>
                <a:latin typeface="Geomanist" panose="02000503000000020004" pitchFamily="50" charset="0"/>
              </a:rPr>
              <a:t>The Flood // </a:t>
            </a:r>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034131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 am going to bring floodwaters on the earth to destroy all life under the heavens, every creature that has the breath of life in it. Everything on earth will perish.”</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05 </a:t>
            </a:r>
            <a:r>
              <a:rPr lang="en-US" sz="2000">
                <a:solidFill>
                  <a:srgbClr val="3BB371"/>
                </a:solidFill>
                <a:latin typeface="Geomanist" panose="02000503000000020004" pitchFamily="50" charset="0"/>
              </a:rPr>
              <a:t>The Flood // </a:t>
            </a:r>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2960368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Flood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“In the six hundredth year of Noah’s life, on the seventeenth day of the second month—on that day all the springs of the great deep burst forth, and the floodgates of the heavens were opened. And rain fell on the earth forty days and forty nights.”</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05 </a:t>
            </a:r>
            <a:r>
              <a:rPr lang="en-US" sz="2000">
                <a:solidFill>
                  <a:srgbClr val="3BB371"/>
                </a:solidFill>
                <a:latin typeface="Geomanist" panose="02000503000000020004" pitchFamily="50" charset="0"/>
              </a:rPr>
              <a:t>The Flood // </a:t>
            </a:r>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169007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Flood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waters flooded the earth for a hundred and fifty days.”</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05 </a:t>
            </a:r>
            <a:r>
              <a:rPr lang="en-US" sz="2000">
                <a:solidFill>
                  <a:srgbClr val="3BB371"/>
                </a:solidFill>
                <a:latin typeface="Geomanist" panose="02000503000000020004" pitchFamily="50" charset="0"/>
              </a:rPr>
              <a:t>The Flood // </a:t>
            </a:r>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110514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The Flood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“But God remembered Noah and all the wild animals and the livestock that were with him in the ark, and he sent a wind over the earth, and the waters receded.”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05 </a:t>
            </a:r>
            <a:r>
              <a:rPr lang="en-US" sz="2000">
                <a:solidFill>
                  <a:srgbClr val="3BB371"/>
                </a:solidFill>
                <a:latin typeface="Geomanist" panose="02000503000000020004" pitchFamily="50" charset="0"/>
              </a:rPr>
              <a:t>The Flood // </a:t>
            </a:r>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62259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sz="3000" dirty="0">
                <a:latin typeface="Geomanist" panose="02000503000000020004" pitchFamily="50" charset="0"/>
              </a:rPr>
              <a:t>“Then Noah built an altar to the Lord and, taking some of all the clean animals and clean birds, he sacrificed burnt offerings on it. The Lord smelled the pleasing aroma and said in his heart:</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“‘Never again will I curse the ground because of humans, even though every inclination of the human heart is evil from childhood. And never again will I destroy all living creatures, as I have done.</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	“‘As long as the earth endures,</a:t>
            </a:r>
            <a:br>
              <a:rPr lang="en-US" sz="3000" dirty="0">
                <a:latin typeface="Geomanist" panose="02000503000000020004" pitchFamily="50" charset="0"/>
              </a:rPr>
            </a:br>
            <a:r>
              <a:rPr lang="en-US" sz="3000" dirty="0">
                <a:latin typeface="Geomanist" panose="02000503000000020004" pitchFamily="50" charset="0"/>
              </a:rPr>
              <a:t>		seedtime and harvest,</a:t>
            </a:r>
            <a:br>
              <a:rPr lang="en-US" sz="3000" dirty="0">
                <a:latin typeface="Geomanist" panose="02000503000000020004" pitchFamily="50" charset="0"/>
              </a:rPr>
            </a:br>
            <a:r>
              <a:rPr lang="en-US" sz="3000" dirty="0">
                <a:latin typeface="Geomanist" panose="02000503000000020004" pitchFamily="50" charset="0"/>
              </a:rPr>
              <a:t>	cold and heat,</a:t>
            </a:r>
            <a:br>
              <a:rPr lang="en-US" sz="3000" dirty="0">
                <a:latin typeface="Geomanist" panose="02000503000000020004" pitchFamily="50" charset="0"/>
              </a:rPr>
            </a:br>
            <a:r>
              <a:rPr lang="en-US" sz="3000" dirty="0">
                <a:latin typeface="Geomanist" panose="02000503000000020004" pitchFamily="50" charset="0"/>
              </a:rPr>
              <a:t>		summer and winter,</a:t>
            </a:r>
            <a:br>
              <a:rPr lang="en-US" sz="3000" dirty="0">
                <a:latin typeface="Geomanist" panose="02000503000000020004" pitchFamily="50" charset="0"/>
              </a:rPr>
            </a:br>
            <a:r>
              <a:rPr lang="en-US" sz="3000" dirty="0">
                <a:latin typeface="Geomanist" panose="02000503000000020004" pitchFamily="50" charset="0"/>
              </a:rPr>
              <a:t>	day and night</a:t>
            </a:r>
            <a:br>
              <a:rPr lang="en-US" sz="3000" dirty="0">
                <a:latin typeface="Geomanist" panose="02000503000000020004" pitchFamily="50" charset="0"/>
              </a:rPr>
            </a:br>
            <a:r>
              <a:rPr lang="en-US" sz="3000" dirty="0">
                <a:latin typeface="Geomanist" panose="02000503000000020004" pitchFamily="50" charset="0"/>
              </a:rPr>
              <a:t>		will never cease.’”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05 </a:t>
            </a:r>
            <a:r>
              <a:rPr lang="en-US" sz="2000">
                <a:solidFill>
                  <a:srgbClr val="3BB371"/>
                </a:solidFill>
                <a:latin typeface="Geomanist" panose="02000503000000020004" pitchFamily="50" charset="0"/>
              </a:rPr>
              <a:t>The Flood // </a:t>
            </a:r>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1966739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 establish my covenant with you: Never again will all life be destroyed by the waters of a flood; never again will there be a flood to destroy the earth.”</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05 </a:t>
            </a:r>
            <a:r>
              <a:rPr lang="en-US" sz="2000">
                <a:solidFill>
                  <a:srgbClr val="3BB371"/>
                </a:solidFill>
                <a:latin typeface="Geomanist" panose="02000503000000020004" pitchFamily="50" charset="0"/>
              </a:rPr>
              <a:t>The Flood // </a:t>
            </a:r>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3711536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God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“This is the sign of the </a:t>
            </a:r>
            <a:r>
              <a:rPr lang="en-US" sz="3000" u="sng" dirty="0">
                <a:latin typeface="Geomanist" panose="02000503000000020004" pitchFamily="50" charset="0"/>
              </a:rPr>
              <a:t>covenant</a:t>
            </a:r>
            <a:r>
              <a:rPr lang="en-US" sz="3000" dirty="0">
                <a:latin typeface="Geomanist" panose="02000503000000020004" pitchFamily="50" charset="0"/>
              </a:rPr>
              <a:t> I am making between me and you and every living creature with you, a </a:t>
            </a:r>
            <a:r>
              <a:rPr lang="en-US" sz="3000" u="sng" dirty="0">
                <a:latin typeface="Geomanist" panose="02000503000000020004" pitchFamily="50" charset="0"/>
              </a:rPr>
              <a:t>covenant</a:t>
            </a:r>
            <a:r>
              <a:rPr lang="en-US" sz="3000" dirty="0">
                <a:latin typeface="Geomanist" panose="02000503000000020004" pitchFamily="50" charset="0"/>
              </a:rPr>
              <a:t> for all generations to come: I have set my </a:t>
            </a:r>
            <a:r>
              <a:rPr lang="en-US" sz="3000" dirty="0">
                <a:solidFill>
                  <a:srgbClr val="3BB371"/>
                </a:solidFill>
                <a:latin typeface="Geomanist" panose="02000503000000020004" pitchFamily="50" charset="0"/>
              </a:rPr>
              <a:t>rainbow</a:t>
            </a:r>
            <a:r>
              <a:rPr lang="en-US" sz="3000" dirty="0">
                <a:latin typeface="Geomanist" panose="02000503000000020004" pitchFamily="50" charset="0"/>
              </a:rPr>
              <a:t> in the clouds, and it will be the sign of the </a:t>
            </a:r>
            <a:r>
              <a:rPr lang="en-US" sz="3000" u="sng" dirty="0">
                <a:latin typeface="Geomanist" panose="02000503000000020004" pitchFamily="50" charset="0"/>
              </a:rPr>
              <a:t>covenant</a:t>
            </a:r>
            <a:r>
              <a:rPr lang="en-US" sz="3000" dirty="0">
                <a:latin typeface="Geomanist" panose="02000503000000020004" pitchFamily="50" charset="0"/>
              </a:rPr>
              <a:t> between me and the earth. Whenever I bring clouds over the earth and the </a:t>
            </a:r>
            <a:r>
              <a:rPr lang="en-US" sz="3000" dirty="0">
                <a:solidFill>
                  <a:srgbClr val="3BB371"/>
                </a:solidFill>
                <a:latin typeface="Geomanist" panose="02000503000000020004" pitchFamily="50" charset="0"/>
              </a:rPr>
              <a:t>rainbow</a:t>
            </a:r>
            <a:r>
              <a:rPr lang="en-US" sz="3000" dirty="0">
                <a:latin typeface="Geomanist" panose="02000503000000020004" pitchFamily="50" charset="0"/>
              </a:rPr>
              <a:t> appears in the clouds, I will remember my </a:t>
            </a:r>
            <a:r>
              <a:rPr lang="en-US" sz="3000" u="sng" dirty="0">
                <a:latin typeface="Geomanist" panose="02000503000000020004" pitchFamily="50" charset="0"/>
              </a:rPr>
              <a:t>covenant</a:t>
            </a:r>
            <a:r>
              <a:rPr lang="en-US" sz="3000" dirty="0">
                <a:latin typeface="Geomanist" panose="02000503000000020004" pitchFamily="50" charset="0"/>
              </a:rPr>
              <a:t> between me and you and all living creatures of every kind. Never again will the waters become a</a:t>
            </a:r>
            <a:br>
              <a:rPr lang="en-US" sz="3000" dirty="0">
                <a:latin typeface="Geomanist" panose="02000503000000020004" pitchFamily="50" charset="0"/>
              </a:rPr>
            </a:br>
            <a:r>
              <a:rPr lang="en-US" sz="3000" dirty="0">
                <a:latin typeface="Geomanist" panose="02000503000000020004" pitchFamily="50" charset="0"/>
              </a:rPr>
              <a:t>flood to destroy all life. Whenever the </a:t>
            </a:r>
            <a:r>
              <a:rPr lang="en-US" sz="3000" dirty="0">
                <a:solidFill>
                  <a:srgbClr val="3BB371"/>
                </a:solidFill>
                <a:latin typeface="Geomanist" panose="02000503000000020004" pitchFamily="50" charset="0"/>
              </a:rPr>
              <a:t>rainbow</a:t>
            </a:r>
            <a:r>
              <a:rPr lang="en-US" sz="3000" dirty="0">
                <a:latin typeface="Geomanist" panose="02000503000000020004" pitchFamily="50" charset="0"/>
              </a:rPr>
              <a:t> appears</a:t>
            </a:r>
            <a:br>
              <a:rPr lang="en-US" sz="3000" dirty="0">
                <a:latin typeface="Geomanist" panose="02000503000000020004" pitchFamily="50" charset="0"/>
              </a:rPr>
            </a:br>
            <a:r>
              <a:rPr lang="en-US" sz="3000" dirty="0">
                <a:latin typeface="Geomanist" panose="02000503000000020004" pitchFamily="50" charset="0"/>
              </a:rPr>
              <a:t>in the clouds, I will see it and remember the</a:t>
            </a:r>
            <a:br>
              <a:rPr lang="en-US" sz="3000" dirty="0">
                <a:latin typeface="Geomanist" panose="02000503000000020004" pitchFamily="50" charset="0"/>
              </a:rPr>
            </a:br>
            <a:r>
              <a:rPr lang="en-US" sz="3000" dirty="0">
                <a:latin typeface="Geomanist" panose="02000503000000020004" pitchFamily="50" charset="0"/>
              </a:rPr>
              <a:t>everlasting </a:t>
            </a:r>
            <a:r>
              <a:rPr lang="en-US" sz="3000" u="sng" dirty="0">
                <a:latin typeface="Geomanist" panose="02000503000000020004" pitchFamily="50" charset="0"/>
              </a:rPr>
              <a:t>covenant</a:t>
            </a:r>
            <a:r>
              <a:rPr lang="en-US" sz="3000" dirty="0">
                <a:latin typeface="Geomanist" panose="02000503000000020004" pitchFamily="50" charset="0"/>
              </a:rPr>
              <a:t> between God and all living</a:t>
            </a:r>
            <a:br>
              <a:rPr lang="en-US" sz="3000" dirty="0">
                <a:latin typeface="Geomanist" panose="02000503000000020004" pitchFamily="50" charset="0"/>
              </a:rPr>
            </a:br>
            <a:r>
              <a:rPr lang="en-US" sz="3000" dirty="0">
                <a:latin typeface="Geomanist" panose="02000503000000020004" pitchFamily="50" charset="0"/>
              </a:rPr>
              <a:t>creatures of every kind on the earth.”</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05 </a:t>
            </a:r>
            <a:r>
              <a:rPr lang="en-US" sz="2000">
                <a:solidFill>
                  <a:srgbClr val="3BB371"/>
                </a:solidFill>
                <a:latin typeface="Geomanist" panose="02000503000000020004" pitchFamily="50" charset="0"/>
              </a:rPr>
              <a:t>The Flood // </a:t>
            </a:r>
            <a:r>
              <a:rPr lang="en-US" sz="2000" dirty="0">
                <a:solidFill>
                  <a:srgbClr val="3BB371"/>
                </a:solidFill>
                <a:latin typeface="Geomanist" panose="02000503000000020004" pitchFamily="50" charset="0"/>
              </a:rPr>
              <a:t>The Story of God for Kids</a:t>
            </a:r>
          </a:p>
        </p:txBody>
      </p:sp>
    </p:spTree>
    <p:extLst>
      <p:ext uri="{BB962C8B-B14F-4D97-AF65-F5344CB8AC3E}">
        <p14:creationId xmlns:p14="http://schemas.microsoft.com/office/powerpoint/2010/main" val="41096238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TotalTime>
  <Words>187</Words>
  <Application>Microsoft Office PowerPoint</Application>
  <PresentationFormat>Widescreen</PresentationFormat>
  <Paragraphs>26</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Geomanist</vt:lpstr>
      <vt:lpstr>Office Theme</vt:lpstr>
      <vt:lpstr>The Flood  Story from Genesis 4-9</vt:lpstr>
      <vt:lpstr>Lamech  “Lamech married two women, one named Adah and the other Zillah… Lamech said to his wives,  ‘Adah and Zillah, listen to me;     wives of Lamech, hear my words. I have killed a man for wounding me,     a young man for injuring me. If Cain is avenged seven times,     then Lamech seventy-seven times.’”</vt:lpstr>
      <vt:lpstr>God  “The Lord saw how great the wickedness of the human race had become on the earth, and that every inclination of the thoughts of the human heart was only evil all the time.  “The Lord regretted that he had made human beings on the earth, and his heart was deeply troubled.”</vt:lpstr>
      <vt:lpstr>God  “So the LORD said, ‘I will wipe from the face of the earth the human race I have created—and with them the animals, the birds and the creatures that move along the ground—for I regret that I have made them.’”</vt:lpstr>
      <vt:lpstr>God  “But Noah found favor in the eyes of the LORD.”</vt:lpstr>
      <vt:lpstr>God  “Now the earth was corrupt in God’s sight and was full of violence. God saw how corrupt the earth had become, for all the people on earth had corrupted their ways.  “So God said to Noah, ‘I am going to put an end to all people, for the earth is filled with violence because of them. I am surely going to destroy both them and the earth. So make yourself an ark of cypress wood; make rooms in it and coat it with pitch inside and out.’”</vt:lpstr>
      <vt:lpstr>God  “I am going to bring floodwaters on the earth to destroy all life under the heavens, every creature that has the breath of life in it. Everything on earth will perish.”</vt:lpstr>
      <vt:lpstr>The Flood  “In the six hundredth year of Noah’s life, on the seventeenth day of the second month—on that day all the springs of the great deep burst forth, and the floodgates of the heavens were opened. And rain fell on the earth forty days and forty nights.”</vt:lpstr>
      <vt:lpstr>The Flood  “The waters flooded the earth for a hundred and fifty days.”</vt:lpstr>
      <vt:lpstr>The Flood  “But God remembered Noah and all the wild animals and the livestock that were with him in the ark, and he sent a wind over the earth, and the waters receded.”</vt:lpstr>
      <vt:lpstr>“Then Noah built an altar to the Lord and, taking some of all the clean animals and clean birds, he sacrificed burnt offerings on it. The Lord smelled the pleasing aroma and said in his heart:  “‘Never again will I curse the ground because of humans, even though every inclination of the human heart is evil from childhood. And never again will I destroy all living creatures, as I have done.   “‘As long as the earth endures,   seedtime and harvest,  cold and heat,   summer and winter,  day and night   will never cease.’”</vt:lpstr>
      <vt:lpstr>God  “I establish my covenant with you: Never again will all life be destroyed by the waters of a flood; never again will there be a flood to destroy the earth.”</vt:lpstr>
      <vt:lpstr>God  “This is the sign of the covenant I am making between me and you and every living creature with you, a covenant for all generations to come: I have set my rainbow in the clouds, and it will be the sign of the covenant between me and the earth. Whenever I bring clouds over the earth and the rainbow appears in the clouds, I will remember my covenant between me and you and all living creatures of every kind. Never again will the waters become a flood to destroy all life. Whenever the rainbow appears in the clouds, I will see it and remember the everlasting covenant between God and all living creatures of every kind on the earth.”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your middle name?</dc:title>
  <dc:creator>Jeremy Mavis</dc:creator>
  <cp:lastModifiedBy>Jeremy Mavis</cp:lastModifiedBy>
  <cp:revision>27</cp:revision>
  <dcterms:created xsi:type="dcterms:W3CDTF">2018-09-05T21:49:39Z</dcterms:created>
  <dcterms:modified xsi:type="dcterms:W3CDTF">2019-02-03T15:50:20Z</dcterms:modified>
</cp:coreProperties>
</file>